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6" r:id="rId2"/>
    <p:sldId id="524" r:id="rId3"/>
    <p:sldId id="525" r:id="rId4"/>
    <p:sldId id="537" r:id="rId5"/>
    <p:sldId id="526" r:id="rId6"/>
    <p:sldId id="527" r:id="rId7"/>
    <p:sldId id="302" r:id="rId8"/>
    <p:sldId id="303" r:id="rId9"/>
    <p:sldId id="530" r:id="rId10"/>
    <p:sldId id="532" r:id="rId11"/>
    <p:sldId id="535" r:id="rId12"/>
    <p:sldId id="533" r:id="rId13"/>
    <p:sldId id="534" r:id="rId14"/>
    <p:sldId id="316" r:id="rId15"/>
    <p:sldId id="531" r:id="rId16"/>
    <p:sldId id="528" r:id="rId17"/>
    <p:sldId id="452" r:id="rId18"/>
    <p:sldId id="529" r:id="rId19"/>
    <p:sldId id="304" r:id="rId20"/>
    <p:sldId id="540" r:id="rId21"/>
    <p:sldId id="288" r:id="rId22"/>
    <p:sldId id="539" r:id="rId23"/>
    <p:sldId id="538" r:id="rId24"/>
    <p:sldId id="495" r:id="rId25"/>
    <p:sldId id="306" r:id="rId26"/>
    <p:sldId id="307" r:id="rId27"/>
    <p:sldId id="309" r:id="rId28"/>
    <p:sldId id="310" r:id="rId29"/>
    <p:sldId id="312" r:id="rId30"/>
    <p:sldId id="313" r:id="rId31"/>
    <p:sldId id="314" r:id="rId32"/>
    <p:sldId id="496" r:id="rId33"/>
    <p:sldId id="497" r:id="rId34"/>
    <p:sldId id="498" r:id="rId35"/>
    <p:sldId id="308" r:id="rId36"/>
    <p:sldId id="315" r:id="rId37"/>
    <p:sldId id="541" r:id="rId38"/>
    <p:sldId id="475" r:id="rId39"/>
    <p:sldId id="257" r:id="rId40"/>
    <p:sldId id="258" r:id="rId41"/>
    <p:sldId id="259" r:id="rId42"/>
    <p:sldId id="261" r:id="rId43"/>
    <p:sldId id="262" r:id="rId44"/>
    <p:sldId id="494" r:id="rId45"/>
    <p:sldId id="486" r:id="rId46"/>
    <p:sldId id="542" r:id="rId47"/>
    <p:sldId id="263" r:id="rId48"/>
    <p:sldId id="264" r:id="rId49"/>
    <p:sldId id="265" r:id="rId50"/>
    <p:sldId id="260" r:id="rId51"/>
    <p:sldId id="543" r:id="rId52"/>
    <p:sldId id="478" r:id="rId53"/>
    <p:sldId id="480" r:id="rId54"/>
    <p:sldId id="545" r:id="rId55"/>
    <p:sldId id="544" r:id="rId56"/>
    <p:sldId id="546" r:id="rId57"/>
    <p:sldId id="375" r:id="rId58"/>
    <p:sldId id="376" r:id="rId59"/>
    <p:sldId id="377" r:id="rId60"/>
    <p:sldId id="378" r:id="rId61"/>
    <p:sldId id="379" r:id="rId62"/>
    <p:sldId id="380" r:id="rId63"/>
    <p:sldId id="381" r:id="rId64"/>
    <p:sldId id="271" r:id="rId65"/>
    <p:sldId id="274" r:id="rId66"/>
    <p:sldId id="273" r:id="rId67"/>
    <p:sldId id="270" r:id="rId68"/>
    <p:sldId id="281" r:id="rId69"/>
    <p:sldId id="279" r:id="rId70"/>
    <p:sldId id="268" r:id="rId71"/>
    <p:sldId id="276" r:id="rId72"/>
    <p:sldId id="277" r:id="rId73"/>
    <p:sldId id="278" r:id="rId74"/>
    <p:sldId id="280" r:id="rId75"/>
    <p:sldId id="282" r:id="rId76"/>
    <p:sldId id="295" r:id="rId77"/>
    <p:sldId id="297" r:id="rId78"/>
    <p:sldId id="298" r:id="rId79"/>
    <p:sldId id="299" r:id="rId80"/>
    <p:sldId id="300" r:id="rId81"/>
    <p:sldId id="301" r:id="rId82"/>
    <p:sldId id="547" r:id="rId83"/>
    <p:sldId id="548" r:id="rId84"/>
    <p:sldId id="287" r:id="rId85"/>
    <p:sldId id="289" r:id="rId86"/>
    <p:sldId id="290" r:id="rId87"/>
    <p:sldId id="291" r:id="rId88"/>
    <p:sldId id="292" r:id="rId89"/>
    <p:sldId id="550" r:id="rId90"/>
    <p:sldId id="549"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5574"/>
  </p:normalViewPr>
  <p:slideViewPr>
    <p:cSldViewPr snapToGrid="0">
      <p:cViewPr varScale="1">
        <p:scale>
          <a:sx n="151" d="100"/>
          <a:sy n="151" d="100"/>
        </p:scale>
        <p:origin x="6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B1B020-A27F-4CBD-AF3E-2F4ABB3FB11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3303A07-64BB-4C03-A987-02600C0F0D09}">
      <dgm:prSet custT="1"/>
      <dgm:spPr/>
      <dgm:t>
        <a:bodyPr/>
        <a:lstStyle/>
        <a:p>
          <a:pPr>
            <a:lnSpc>
              <a:spcPct val="100000"/>
            </a:lnSpc>
          </a:pPr>
          <a:r>
            <a:rPr lang="en-US" sz="1600" dirty="0"/>
            <a:t>“With the advent of neural network models for NLP, salient features were learned jointly with the training of the model itself, and hence focus shifted to </a:t>
          </a:r>
          <a:r>
            <a:rPr lang="en-US" sz="1600" b="1" dirty="0"/>
            <a:t>architecture engineering</a:t>
          </a:r>
          <a:r>
            <a:rPr lang="en-US" sz="1600" dirty="0"/>
            <a:t>, where inductive bias was rather provided through the design of a suitable network architecture conducive to learning such features.”</a:t>
          </a:r>
        </a:p>
      </dgm:t>
    </dgm:pt>
    <dgm:pt modelId="{F0B9E82B-3B92-4711-936D-0C206DCA10C1}" type="parTrans" cxnId="{B096C7B3-0A8E-4292-80B6-19CB85FCF177}">
      <dgm:prSet/>
      <dgm:spPr/>
      <dgm:t>
        <a:bodyPr/>
        <a:lstStyle/>
        <a:p>
          <a:endParaRPr lang="en-US"/>
        </a:p>
      </dgm:t>
    </dgm:pt>
    <dgm:pt modelId="{86D66E8C-AE70-44C8-9F2E-06899EA1BCC9}" type="sibTrans" cxnId="{B096C7B3-0A8E-4292-80B6-19CB85FCF177}">
      <dgm:prSet/>
      <dgm:spPr/>
      <dgm:t>
        <a:bodyPr/>
        <a:lstStyle/>
        <a:p>
          <a:endParaRPr lang="en-US"/>
        </a:p>
      </dgm:t>
    </dgm:pt>
    <dgm:pt modelId="{C68DD713-283B-4E9D-9AD1-EFA9C204A886}">
      <dgm:prSet custT="1"/>
      <dgm:spPr/>
      <dgm:t>
        <a:bodyPr/>
        <a:lstStyle/>
        <a:p>
          <a:pPr>
            <a:lnSpc>
              <a:spcPct val="100000"/>
            </a:lnSpc>
          </a:pPr>
          <a:r>
            <a:rPr lang="en-US" sz="1600" dirty="0"/>
            <a:t>“Early NLP models relied heavily on </a:t>
          </a:r>
          <a:r>
            <a:rPr lang="en-US" sz="1600" b="1" dirty="0"/>
            <a:t>feature engineering</a:t>
          </a:r>
          <a:r>
            <a:rPr lang="en-US" sz="1600" dirty="0"/>
            <a:t>, where researchers used their domain knowledge to define and extract salient features from raw data and provide models with the appropriate inductive bias to learn from the limited data.”</a:t>
          </a:r>
        </a:p>
      </dgm:t>
    </dgm:pt>
    <dgm:pt modelId="{14FAC47E-940C-4E6D-9787-FC6901CA2A7E}" type="sibTrans" cxnId="{5F9A1EC6-B9EE-4304-870C-9C421311689B}">
      <dgm:prSet/>
      <dgm:spPr/>
      <dgm:t>
        <a:bodyPr/>
        <a:lstStyle/>
        <a:p>
          <a:pPr>
            <a:lnSpc>
              <a:spcPct val="100000"/>
            </a:lnSpc>
          </a:pPr>
          <a:endParaRPr lang="en-US"/>
        </a:p>
      </dgm:t>
    </dgm:pt>
    <dgm:pt modelId="{BD8F03CB-322A-47A2-A25D-B7DE3D9B6857}" type="parTrans" cxnId="{5F9A1EC6-B9EE-4304-870C-9C421311689B}">
      <dgm:prSet/>
      <dgm:spPr/>
      <dgm:t>
        <a:bodyPr/>
        <a:lstStyle/>
        <a:p>
          <a:endParaRPr lang="en-US"/>
        </a:p>
      </dgm:t>
    </dgm:pt>
    <dgm:pt modelId="{73224790-AB13-4EC3-958D-2755989C9C66}" type="pres">
      <dgm:prSet presAssocID="{E2B1B020-A27F-4CBD-AF3E-2F4ABB3FB110}" presName="root" presStyleCnt="0">
        <dgm:presLayoutVars>
          <dgm:dir/>
          <dgm:resizeHandles val="exact"/>
        </dgm:presLayoutVars>
      </dgm:prSet>
      <dgm:spPr/>
    </dgm:pt>
    <dgm:pt modelId="{4C731750-9B11-4CD0-A974-6DF74780E6D9}" type="pres">
      <dgm:prSet presAssocID="{E2B1B020-A27F-4CBD-AF3E-2F4ABB3FB110}" presName="container" presStyleCnt="0">
        <dgm:presLayoutVars>
          <dgm:dir/>
          <dgm:resizeHandles val="exact"/>
        </dgm:presLayoutVars>
      </dgm:prSet>
      <dgm:spPr/>
    </dgm:pt>
    <dgm:pt modelId="{BD3E4F70-B29D-44A7-A2E5-B2A8F6B249F2}" type="pres">
      <dgm:prSet presAssocID="{C68DD713-283B-4E9D-9AD1-EFA9C204A886}" presName="compNode" presStyleCnt="0"/>
      <dgm:spPr/>
    </dgm:pt>
    <dgm:pt modelId="{ED5D2B64-58A7-4DCB-859A-CE8C62A41325}" type="pres">
      <dgm:prSet presAssocID="{C68DD713-283B-4E9D-9AD1-EFA9C204A886}" presName="iconBgRect" presStyleLbl="bgShp" presStyleIdx="0" presStyleCnt="2"/>
      <dgm:spPr/>
    </dgm:pt>
    <dgm:pt modelId="{A4B852A6-873B-435C-86BC-ACCC7D806A71}" type="pres">
      <dgm:prSet presAssocID="{C68DD713-283B-4E9D-9AD1-EFA9C204A88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5475DD6C-8997-4508-BA30-99D12851890B}" type="pres">
      <dgm:prSet presAssocID="{C68DD713-283B-4E9D-9AD1-EFA9C204A886}" presName="spaceRect" presStyleCnt="0"/>
      <dgm:spPr/>
    </dgm:pt>
    <dgm:pt modelId="{A3F0D650-BADB-41E7-BFB1-6AEB5FB2FE74}" type="pres">
      <dgm:prSet presAssocID="{C68DD713-283B-4E9D-9AD1-EFA9C204A886}" presName="textRect" presStyleLbl="revTx" presStyleIdx="0" presStyleCnt="2">
        <dgm:presLayoutVars>
          <dgm:chMax val="1"/>
          <dgm:chPref val="1"/>
        </dgm:presLayoutVars>
      </dgm:prSet>
      <dgm:spPr/>
    </dgm:pt>
    <dgm:pt modelId="{898EEC7E-B84B-4DD7-993F-BE6BCDC220C3}" type="pres">
      <dgm:prSet presAssocID="{14FAC47E-940C-4E6D-9787-FC6901CA2A7E}" presName="sibTrans" presStyleLbl="sibTrans2D1" presStyleIdx="0" presStyleCnt="0"/>
      <dgm:spPr/>
    </dgm:pt>
    <dgm:pt modelId="{6C69F9AA-39BB-442B-8566-50DC19107A16}" type="pres">
      <dgm:prSet presAssocID="{53303A07-64BB-4C03-A987-02600C0F0D09}" presName="compNode" presStyleCnt="0"/>
      <dgm:spPr/>
    </dgm:pt>
    <dgm:pt modelId="{F5732563-98BC-41C3-96A3-A1FC81B1E33A}" type="pres">
      <dgm:prSet presAssocID="{53303A07-64BB-4C03-A987-02600C0F0D09}" presName="iconBgRect" presStyleLbl="bgShp" presStyleIdx="1" presStyleCnt="2"/>
      <dgm:spPr/>
    </dgm:pt>
    <dgm:pt modelId="{25599C5C-6C67-4F8D-8E48-8F0E9C8B15E8}" type="pres">
      <dgm:prSet presAssocID="{53303A07-64BB-4C03-A987-02600C0F0D0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bot"/>
        </a:ext>
      </dgm:extLst>
    </dgm:pt>
    <dgm:pt modelId="{BCF77F1C-1792-4E5B-8328-F19FAAA25FC6}" type="pres">
      <dgm:prSet presAssocID="{53303A07-64BB-4C03-A987-02600C0F0D09}" presName="spaceRect" presStyleCnt="0"/>
      <dgm:spPr/>
    </dgm:pt>
    <dgm:pt modelId="{B23C3A90-8BD3-488E-9831-B9C8AB1B5FA1}" type="pres">
      <dgm:prSet presAssocID="{53303A07-64BB-4C03-A987-02600C0F0D09}" presName="textRect" presStyleLbl="revTx" presStyleIdx="1" presStyleCnt="2">
        <dgm:presLayoutVars>
          <dgm:chMax val="1"/>
          <dgm:chPref val="1"/>
        </dgm:presLayoutVars>
      </dgm:prSet>
      <dgm:spPr/>
    </dgm:pt>
  </dgm:ptLst>
  <dgm:cxnLst>
    <dgm:cxn modelId="{3923F81B-3B6A-4F16-B11F-FBA79414FF72}" type="presOf" srcId="{C68DD713-283B-4E9D-9AD1-EFA9C204A886}" destId="{A3F0D650-BADB-41E7-BFB1-6AEB5FB2FE74}" srcOrd="0" destOrd="0" presId="urn:microsoft.com/office/officeart/2018/2/layout/IconCircleList"/>
    <dgm:cxn modelId="{23D8DE26-4E06-4091-AE02-DD170272EC5E}" type="presOf" srcId="{14FAC47E-940C-4E6D-9787-FC6901CA2A7E}" destId="{898EEC7E-B84B-4DD7-993F-BE6BCDC220C3}" srcOrd="0" destOrd="0" presId="urn:microsoft.com/office/officeart/2018/2/layout/IconCircleList"/>
    <dgm:cxn modelId="{B096C7B3-0A8E-4292-80B6-19CB85FCF177}" srcId="{E2B1B020-A27F-4CBD-AF3E-2F4ABB3FB110}" destId="{53303A07-64BB-4C03-A987-02600C0F0D09}" srcOrd="1" destOrd="0" parTransId="{F0B9E82B-3B92-4711-936D-0C206DCA10C1}" sibTransId="{86D66E8C-AE70-44C8-9F2E-06899EA1BCC9}"/>
    <dgm:cxn modelId="{7F555AC2-9CFF-4D93-885E-034DB6C39C87}" type="presOf" srcId="{53303A07-64BB-4C03-A987-02600C0F0D09}" destId="{B23C3A90-8BD3-488E-9831-B9C8AB1B5FA1}" srcOrd="0" destOrd="0" presId="urn:microsoft.com/office/officeart/2018/2/layout/IconCircleList"/>
    <dgm:cxn modelId="{5F9A1EC6-B9EE-4304-870C-9C421311689B}" srcId="{E2B1B020-A27F-4CBD-AF3E-2F4ABB3FB110}" destId="{C68DD713-283B-4E9D-9AD1-EFA9C204A886}" srcOrd="0" destOrd="0" parTransId="{BD8F03CB-322A-47A2-A25D-B7DE3D9B6857}" sibTransId="{14FAC47E-940C-4E6D-9787-FC6901CA2A7E}"/>
    <dgm:cxn modelId="{CA6702D3-9D50-43FD-9CFE-1D2C980CF989}" type="presOf" srcId="{E2B1B020-A27F-4CBD-AF3E-2F4ABB3FB110}" destId="{73224790-AB13-4EC3-958D-2755989C9C66}" srcOrd="0" destOrd="0" presId="urn:microsoft.com/office/officeart/2018/2/layout/IconCircleList"/>
    <dgm:cxn modelId="{7CBD6B50-8F75-43C2-83FD-867F0E314B40}" type="presParOf" srcId="{73224790-AB13-4EC3-958D-2755989C9C66}" destId="{4C731750-9B11-4CD0-A974-6DF74780E6D9}" srcOrd="0" destOrd="0" presId="urn:microsoft.com/office/officeart/2018/2/layout/IconCircleList"/>
    <dgm:cxn modelId="{10536CE9-B87F-492F-A6D1-15FCE37286DF}" type="presParOf" srcId="{4C731750-9B11-4CD0-A974-6DF74780E6D9}" destId="{BD3E4F70-B29D-44A7-A2E5-B2A8F6B249F2}" srcOrd="0" destOrd="0" presId="urn:microsoft.com/office/officeart/2018/2/layout/IconCircleList"/>
    <dgm:cxn modelId="{34D69329-F55E-4ADB-83FA-3714EA94041A}" type="presParOf" srcId="{BD3E4F70-B29D-44A7-A2E5-B2A8F6B249F2}" destId="{ED5D2B64-58A7-4DCB-859A-CE8C62A41325}" srcOrd="0" destOrd="0" presId="urn:microsoft.com/office/officeart/2018/2/layout/IconCircleList"/>
    <dgm:cxn modelId="{216605C2-8FD0-461F-855B-8B99BC2E4398}" type="presParOf" srcId="{BD3E4F70-B29D-44A7-A2E5-B2A8F6B249F2}" destId="{A4B852A6-873B-435C-86BC-ACCC7D806A71}" srcOrd="1" destOrd="0" presId="urn:microsoft.com/office/officeart/2018/2/layout/IconCircleList"/>
    <dgm:cxn modelId="{F62DF432-2F6F-45E6-B68D-FD9D7BC12404}" type="presParOf" srcId="{BD3E4F70-B29D-44A7-A2E5-B2A8F6B249F2}" destId="{5475DD6C-8997-4508-BA30-99D12851890B}" srcOrd="2" destOrd="0" presId="urn:microsoft.com/office/officeart/2018/2/layout/IconCircleList"/>
    <dgm:cxn modelId="{4A263127-1B8E-4529-BBA5-6E07427E0EB4}" type="presParOf" srcId="{BD3E4F70-B29D-44A7-A2E5-B2A8F6B249F2}" destId="{A3F0D650-BADB-41E7-BFB1-6AEB5FB2FE74}" srcOrd="3" destOrd="0" presId="urn:microsoft.com/office/officeart/2018/2/layout/IconCircleList"/>
    <dgm:cxn modelId="{787618FD-957E-44AD-9440-ABDEE48EFA20}" type="presParOf" srcId="{4C731750-9B11-4CD0-A974-6DF74780E6D9}" destId="{898EEC7E-B84B-4DD7-993F-BE6BCDC220C3}" srcOrd="1" destOrd="0" presId="urn:microsoft.com/office/officeart/2018/2/layout/IconCircleList"/>
    <dgm:cxn modelId="{048AAEC6-CD32-4FA5-A101-DC107FB1CCD1}" type="presParOf" srcId="{4C731750-9B11-4CD0-A974-6DF74780E6D9}" destId="{6C69F9AA-39BB-442B-8566-50DC19107A16}" srcOrd="2" destOrd="0" presId="urn:microsoft.com/office/officeart/2018/2/layout/IconCircleList"/>
    <dgm:cxn modelId="{FBF4A06E-C871-49A5-A79A-D6CD0476204E}" type="presParOf" srcId="{6C69F9AA-39BB-442B-8566-50DC19107A16}" destId="{F5732563-98BC-41C3-96A3-A1FC81B1E33A}" srcOrd="0" destOrd="0" presId="urn:microsoft.com/office/officeart/2018/2/layout/IconCircleList"/>
    <dgm:cxn modelId="{449055DC-D48A-45F1-B171-A3953CF5D16C}" type="presParOf" srcId="{6C69F9AA-39BB-442B-8566-50DC19107A16}" destId="{25599C5C-6C67-4F8D-8E48-8F0E9C8B15E8}" srcOrd="1" destOrd="0" presId="urn:microsoft.com/office/officeart/2018/2/layout/IconCircleList"/>
    <dgm:cxn modelId="{E7B23ADA-8552-4273-AAD5-202527409D9C}" type="presParOf" srcId="{6C69F9AA-39BB-442B-8566-50DC19107A16}" destId="{BCF77F1C-1792-4E5B-8328-F19FAAA25FC6}" srcOrd="2" destOrd="0" presId="urn:microsoft.com/office/officeart/2018/2/layout/IconCircleList"/>
    <dgm:cxn modelId="{1820646A-2227-43B5-83D9-19096A083078}" type="presParOf" srcId="{6C69F9AA-39BB-442B-8566-50DC19107A16}" destId="{B23C3A90-8BD3-488E-9831-B9C8AB1B5FA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FD950C-DB76-42C2-ACCF-A7052CA69E2F}"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CF2CA838-BCF6-46B3-8BE7-8893905BB1CA}">
      <dgm:prSet/>
      <dgm:spPr/>
      <dgm:t>
        <a:bodyPr/>
        <a:lstStyle/>
        <a:p>
          <a:r>
            <a:rPr lang="en-US"/>
            <a:t>“GPT-3 is biased towards answers that are frequent in the prompt. A trivial case is when a text classification prompt has a class imbalance, e.g., more Positive than Negative sentiment examples.” </a:t>
          </a:r>
        </a:p>
      </dgm:t>
    </dgm:pt>
    <dgm:pt modelId="{FAD46332-9D17-44C2-9B2D-E5DE02A9DEE2}" type="parTrans" cxnId="{245147E7-C4A3-40BB-BE5D-E7041A27A503}">
      <dgm:prSet/>
      <dgm:spPr/>
      <dgm:t>
        <a:bodyPr/>
        <a:lstStyle/>
        <a:p>
          <a:endParaRPr lang="en-US"/>
        </a:p>
      </dgm:t>
    </dgm:pt>
    <dgm:pt modelId="{AFECD02C-2581-4812-8363-6A484771E7EF}" type="sibTrans" cxnId="{245147E7-C4A3-40BB-BE5D-E7041A27A503}">
      <dgm:prSet/>
      <dgm:spPr/>
      <dgm:t>
        <a:bodyPr/>
        <a:lstStyle/>
        <a:p>
          <a:endParaRPr lang="en-US"/>
        </a:p>
      </dgm:t>
    </dgm:pt>
    <dgm:pt modelId="{1B9365CA-A633-4397-8FC1-B9B1D150F841}">
      <dgm:prSet/>
      <dgm:spPr/>
      <dgm:t>
        <a:bodyPr/>
        <a:lstStyle/>
        <a:p>
          <a:r>
            <a:rPr lang="en-US"/>
            <a:t>“The majority label bias also explains why we frequently observe a drop in accuracy when moving from 0-shot to 1-shot—we found that the drop is due to the model frequently repeating the class of the one training example.”</a:t>
          </a:r>
        </a:p>
      </dgm:t>
    </dgm:pt>
    <dgm:pt modelId="{D36DB17D-66CF-4FE2-B3C0-E14FA6499F07}" type="parTrans" cxnId="{DB6DCA6D-34E1-4A66-ACD8-B48D66857AF9}">
      <dgm:prSet/>
      <dgm:spPr/>
      <dgm:t>
        <a:bodyPr/>
        <a:lstStyle/>
        <a:p>
          <a:endParaRPr lang="en-US"/>
        </a:p>
      </dgm:t>
    </dgm:pt>
    <dgm:pt modelId="{C08FEF4B-D774-4A1C-A28D-6DC000D070E2}" type="sibTrans" cxnId="{DB6DCA6D-34E1-4A66-ACD8-B48D66857AF9}">
      <dgm:prSet/>
      <dgm:spPr/>
      <dgm:t>
        <a:bodyPr/>
        <a:lstStyle/>
        <a:p>
          <a:endParaRPr lang="en-US"/>
        </a:p>
      </dgm:t>
    </dgm:pt>
    <dgm:pt modelId="{AA962C1A-EFFF-1149-99AD-BF59E97B2E5C}" type="pres">
      <dgm:prSet presAssocID="{84FD950C-DB76-42C2-ACCF-A7052CA69E2F}" presName="outerComposite" presStyleCnt="0">
        <dgm:presLayoutVars>
          <dgm:chMax val="5"/>
          <dgm:dir/>
          <dgm:resizeHandles val="exact"/>
        </dgm:presLayoutVars>
      </dgm:prSet>
      <dgm:spPr/>
    </dgm:pt>
    <dgm:pt modelId="{8D273420-9136-4643-92F7-BDEB03D9F4DE}" type="pres">
      <dgm:prSet presAssocID="{84FD950C-DB76-42C2-ACCF-A7052CA69E2F}" presName="dummyMaxCanvas" presStyleCnt="0">
        <dgm:presLayoutVars/>
      </dgm:prSet>
      <dgm:spPr/>
    </dgm:pt>
    <dgm:pt modelId="{EE099414-35EE-DD4E-8B32-29B1CB2924B7}" type="pres">
      <dgm:prSet presAssocID="{84FD950C-DB76-42C2-ACCF-A7052CA69E2F}" presName="TwoNodes_1" presStyleLbl="node1" presStyleIdx="0" presStyleCnt="2">
        <dgm:presLayoutVars>
          <dgm:bulletEnabled val="1"/>
        </dgm:presLayoutVars>
      </dgm:prSet>
      <dgm:spPr/>
    </dgm:pt>
    <dgm:pt modelId="{72BD9375-1B18-CA4C-9BFA-7FB28B9709EE}" type="pres">
      <dgm:prSet presAssocID="{84FD950C-DB76-42C2-ACCF-A7052CA69E2F}" presName="TwoNodes_2" presStyleLbl="node1" presStyleIdx="1" presStyleCnt="2">
        <dgm:presLayoutVars>
          <dgm:bulletEnabled val="1"/>
        </dgm:presLayoutVars>
      </dgm:prSet>
      <dgm:spPr/>
    </dgm:pt>
    <dgm:pt modelId="{0055F56C-ACF2-7B45-B5DD-F5608394C218}" type="pres">
      <dgm:prSet presAssocID="{84FD950C-DB76-42C2-ACCF-A7052CA69E2F}" presName="TwoConn_1-2" presStyleLbl="fgAccFollowNode1" presStyleIdx="0" presStyleCnt="1">
        <dgm:presLayoutVars>
          <dgm:bulletEnabled val="1"/>
        </dgm:presLayoutVars>
      </dgm:prSet>
      <dgm:spPr/>
    </dgm:pt>
    <dgm:pt modelId="{37F3E45E-0C04-594A-9CBD-8E3AB157EDDC}" type="pres">
      <dgm:prSet presAssocID="{84FD950C-DB76-42C2-ACCF-A7052CA69E2F}" presName="TwoNodes_1_text" presStyleLbl="node1" presStyleIdx="1" presStyleCnt="2">
        <dgm:presLayoutVars>
          <dgm:bulletEnabled val="1"/>
        </dgm:presLayoutVars>
      </dgm:prSet>
      <dgm:spPr/>
    </dgm:pt>
    <dgm:pt modelId="{7762E66C-AFE6-564A-95E1-8B7060D7067E}" type="pres">
      <dgm:prSet presAssocID="{84FD950C-DB76-42C2-ACCF-A7052CA69E2F}" presName="TwoNodes_2_text" presStyleLbl="node1" presStyleIdx="1" presStyleCnt="2">
        <dgm:presLayoutVars>
          <dgm:bulletEnabled val="1"/>
        </dgm:presLayoutVars>
      </dgm:prSet>
      <dgm:spPr/>
    </dgm:pt>
  </dgm:ptLst>
  <dgm:cxnLst>
    <dgm:cxn modelId="{1E70E612-4E72-134A-8335-F87BF6191AF2}" type="presOf" srcId="{CF2CA838-BCF6-46B3-8BE7-8893905BB1CA}" destId="{EE099414-35EE-DD4E-8B32-29B1CB2924B7}" srcOrd="0" destOrd="0" presId="urn:microsoft.com/office/officeart/2005/8/layout/vProcess5"/>
    <dgm:cxn modelId="{C83E4968-B41F-674D-9A9D-C2082DB4896A}" type="presOf" srcId="{1B9365CA-A633-4397-8FC1-B9B1D150F841}" destId="{72BD9375-1B18-CA4C-9BFA-7FB28B9709EE}" srcOrd="0" destOrd="0" presId="urn:microsoft.com/office/officeart/2005/8/layout/vProcess5"/>
    <dgm:cxn modelId="{DB6DCA6D-34E1-4A66-ACD8-B48D66857AF9}" srcId="{84FD950C-DB76-42C2-ACCF-A7052CA69E2F}" destId="{1B9365CA-A633-4397-8FC1-B9B1D150F841}" srcOrd="1" destOrd="0" parTransId="{D36DB17D-66CF-4FE2-B3C0-E14FA6499F07}" sibTransId="{C08FEF4B-D774-4A1C-A28D-6DC000D070E2}"/>
    <dgm:cxn modelId="{BA05099D-D01A-CD43-99E6-256B83B17BA0}" type="presOf" srcId="{AFECD02C-2581-4812-8363-6A484771E7EF}" destId="{0055F56C-ACF2-7B45-B5DD-F5608394C218}" srcOrd="0" destOrd="0" presId="urn:microsoft.com/office/officeart/2005/8/layout/vProcess5"/>
    <dgm:cxn modelId="{50E2FDA6-797C-0B47-BF69-5A7FF84D9916}" type="presOf" srcId="{84FD950C-DB76-42C2-ACCF-A7052CA69E2F}" destId="{AA962C1A-EFFF-1149-99AD-BF59E97B2E5C}" srcOrd="0" destOrd="0" presId="urn:microsoft.com/office/officeart/2005/8/layout/vProcess5"/>
    <dgm:cxn modelId="{AE4F9BC6-76B0-8D4A-8517-C43894D4563F}" type="presOf" srcId="{1B9365CA-A633-4397-8FC1-B9B1D150F841}" destId="{7762E66C-AFE6-564A-95E1-8B7060D7067E}" srcOrd="1" destOrd="0" presId="urn:microsoft.com/office/officeart/2005/8/layout/vProcess5"/>
    <dgm:cxn modelId="{245147E7-C4A3-40BB-BE5D-E7041A27A503}" srcId="{84FD950C-DB76-42C2-ACCF-A7052CA69E2F}" destId="{CF2CA838-BCF6-46B3-8BE7-8893905BB1CA}" srcOrd="0" destOrd="0" parTransId="{FAD46332-9D17-44C2-9B2D-E5DE02A9DEE2}" sibTransId="{AFECD02C-2581-4812-8363-6A484771E7EF}"/>
    <dgm:cxn modelId="{DD520AF5-025A-6240-AD4B-3D40AAE0F4A9}" type="presOf" srcId="{CF2CA838-BCF6-46B3-8BE7-8893905BB1CA}" destId="{37F3E45E-0C04-594A-9CBD-8E3AB157EDDC}" srcOrd="1" destOrd="0" presId="urn:microsoft.com/office/officeart/2005/8/layout/vProcess5"/>
    <dgm:cxn modelId="{E7A0FAB4-2329-564C-AAA9-CA02A63F87A5}" type="presParOf" srcId="{AA962C1A-EFFF-1149-99AD-BF59E97B2E5C}" destId="{8D273420-9136-4643-92F7-BDEB03D9F4DE}" srcOrd="0" destOrd="0" presId="urn:microsoft.com/office/officeart/2005/8/layout/vProcess5"/>
    <dgm:cxn modelId="{27ECFB44-F33B-6241-B0C1-7DF159A8CC77}" type="presParOf" srcId="{AA962C1A-EFFF-1149-99AD-BF59E97B2E5C}" destId="{EE099414-35EE-DD4E-8B32-29B1CB2924B7}" srcOrd="1" destOrd="0" presId="urn:microsoft.com/office/officeart/2005/8/layout/vProcess5"/>
    <dgm:cxn modelId="{E4272E61-F0F4-0C49-8D22-00ACB81D9BAA}" type="presParOf" srcId="{AA962C1A-EFFF-1149-99AD-BF59E97B2E5C}" destId="{72BD9375-1B18-CA4C-9BFA-7FB28B9709EE}" srcOrd="2" destOrd="0" presId="urn:microsoft.com/office/officeart/2005/8/layout/vProcess5"/>
    <dgm:cxn modelId="{C48D3EF5-0D68-1145-8DC5-2B8BF0468D71}" type="presParOf" srcId="{AA962C1A-EFFF-1149-99AD-BF59E97B2E5C}" destId="{0055F56C-ACF2-7B45-B5DD-F5608394C218}" srcOrd="3" destOrd="0" presId="urn:microsoft.com/office/officeart/2005/8/layout/vProcess5"/>
    <dgm:cxn modelId="{31B73C20-66F7-6347-BF94-C8B00E964D1D}" type="presParOf" srcId="{AA962C1A-EFFF-1149-99AD-BF59E97B2E5C}" destId="{37F3E45E-0C04-594A-9CBD-8E3AB157EDDC}" srcOrd="4" destOrd="0" presId="urn:microsoft.com/office/officeart/2005/8/layout/vProcess5"/>
    <dgm:cxn modelId="{DF62ACE0-1BC7-D04F-872A-78D8E20EF41B}" type="presParOf" srcId="{AA962C1A-EFFF-1149-99AD-BF59E97B2E5C}" destId="{7762E66C-AFE6-564A-95E1-8B7060D7067E}"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CD8085-3ED0-44E4-894A-BD395BCA75A6}"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7AEEA2C1-3C02-4D81-905A-C2653C82CA62}">
      <dgm:prSet/>
      <dgm:spPr/>
      <dgm:t>
        <a:bodyPr/>
        <a:lstStyle/>
        <a:p>
          <a:r>
            <a:rPr lang="en-US"/>
            <a:t>The model’s majority label bias is aggravated by its recency bias: the tendency to repeat answers that appear towards the end of the prompt. For instance, when two Negative examples appear at the end (P P N N), the model will heavily prefer the Negative class. </a:t>
          </a:r>
        </a:p>
      </dgm:t>
    </dgm:pt>
    <dgm:pt modelId="{80ECCA8A-3E1E-4AB3-876F-9BD42CC937B1}" type="parTrans" cxnId="{7326A1D4-3815-4591-86C2-64D3301C44EE}">
      <dgm:prSet/>
      <dgm:spPr/>
      <dgm:t>
        <a:bodyPr/>
        <a:lstStyle/>
        <a:p>
          <a:endParaRPr lang="en-US"/>
        </a:p>
      </dgm:t>
    </dgm:pt>
    <dgm:pt modelId="{FEB6B8E3-5C11-4228-9270-057E2F897EC4}" type="sibTrans" cxnId="{7326A1D4-3815-4591-86C2-64D3301C44EE}">
      <dgm:prSet/>
      <dgm:spPr/>
      <dgm:t>
        <a:bodyPr/>
        <a:lstStyle/>
        <a:p>
          <a:endParaRPr lang="en-US"/>
        </a:p>
      </dgm:t>
    </dgm:pt>
    <dgm:pt modelId="{4A20721F-F0A1-4D26-8E17-4CE7FF00BA9D}">
      <dgm:prSet/>
      <dgm:spPr/>
      <dgm:t>
        <a:bodyPr/>
        <a:lstStyle/>
        <a:p>
          <a:r>
            <a:rPr lang="en-US"/>
            <a:t>Moreover, the recency bias can outweigh the majority label bias, e.g., the “P P P N” training set leads to nearly 90% of predictions being Negative, despite 3 4 of the training examples being Positive.</a:t>
          </a:r>
        </a:p>
      </dgm:t>
    </dgm:pt>
    <dgm:pt modelId="{2E9AC5D6-BEB5-4E01-937B-41BEA87685E6}" type="parTrans" cxnId="{658BCC94-0FE3-4E24-A87F-1380E27222F1}">
      <dgm:prSet/>
      <dgm:spPr/>
      <dgm:t>
        <a:bodyPr/>
        <a:lstStyle/>
        <a:p>
          <a:endParaRPr lang="en-US"/>
        </a:p>
      </dgm:t>
    </dgm:pt>
    <dgm:pt modelId="{6DDA3EC1-0D4E-4568-9887-81DACA3FA57D}" type="sibTrans" cxnId="{658BCC94-0FE3-4E24-A87F-1380E27222F1}">
      <dgm:prSet/>
      <dgm:spPr/>
      <dgm:t>
        <a:bodyPr/>
        <a:lstStyle/>
        <a:p>
          <a:endParaRPr lang="en-US"/>
        </a:p>
      </dgm:t>
    </dgm:pt>
    <dgm:pt modelId="{4932C5B4-0E23-144B-A9B9-B6B92221EDE9}" type="pres">
      <dgm:prSet presAssocID="{87CD8085-3ED0-44E4-894A-BD395BCA75A6}" presName="vert0" presStyleCnt="0">
        <dgm:presLayoutVars>
          <dgm:dir/>
          <dgm:animOne val="branch"/>
          <dgm:animLvl val="lvl"/>
        </dgm:presLayoutVars>
      </dgm:prSet>
      <dgm:spPr/>
    </dgm:pt>
    <dgm:pt modelId="{A73E9732-C6BA-7F4D-B855-84F6229C58ED}" type="pres">
      <dgm:prSet presAssocID="{7AEEA2C1-3C02-4D81-905A-C2653C82CA62}" presName="thickLine" presStyleLbl="alignNode1" presStyleIdx="0" presStyleCnt="2"/>
      <dgm:spPr/>
    </dgm:pt>
    <dgm:pt modelId="{AE6AC77D-D3D2-314E-A765-6D32784ADFB8}" type="pres">
      <dgm:prSet presAssocID="{7AEEA2C1-3C02-4D81-905A-C2653C82CA62}" presName="horz1" presStyleCnt="0"/>
      <dgm:spPr/>
    </dgm:pt>
    <dgm:pt modelId="{21BFC508-1C4E-374A-B97D-5FC4138BF8C0}" type="pres">
      <dgm:prSet presAssocID="{7AEEA2C1-3C02-4D81-905A-C2653C82CA62}" presName="tx1" presStyleLbl="revTx" presStyleIdx="0" presStyleCnt="2"/>
      <dgm:spPr/>
    </dgm:pt>
    <dgm:pt modelId="{21E9AFCF-5EDF-F84D-B0C4-E6B81BAFBE95}" type="pres">
      <dgm:prSet presAssocID="{7AEEA2C1-3C02-4D81-905A-C2653C82CA62}" presName="vert1" presStyleCnt="0"/>
      <dgm:spPr/>
    </dgm:pt>
    <dgm:pt modelId="{C5B4BDFB-753D-6E49-B117-768D45BE0FA3}" type="pres">
      <dgm:prSet presAssocID="{4A20721F-F0A1-4D26-8E17-4CE7FF00BA9D}" presName="thickLine" presStyleLbl="alignNode1" presStyleIdx="1" presStyleCnt="2"/>
      <dgm:spPr/>
    </dgm:pt>
    <dgm:pt modelId="{D41D03D5-6CC5-3D48-BBED-F360440929BB}" type="pres">
      <dgm:prSet presAssocID="{4A20721F-F0A1-4D26-8E17-4CE7FF00BA9D}" presName="horz1" presStyleCnt="0"/>
      <dgm:spPr/>
    </dgm:pt>
    <dgm:pt modelId="{BDE3CAA2-25CB-2C45-9B1B-FB6B0EBFB2DF}" type="pres">
      <dgm:prSet presAssocID="{4A20721F-F0A1-4D26-8E17-4CE7FF00BA9D}" presName="tx1" presStyleLbl="revTx" presStyleIdx="1" presStyleCnt="2"/>
      <dgm:spPr/>
    </dgm:pt>
    <dgm:pt modelId="{9EC3DFA5-AA2C-8B43-9649-1F92D96851B7}" type="pres">
      <dgm:prSet presAssocID="{4A20721F-F0A1-4D26-8E17-4CE7FF00BA9D}" presName="vert1" presStyleCnt="0"/>
      <dgm:spPr/>
    </dgm:pt>
  </dgm:ptLst>
  <dgm:cxnLst>
    <dgm:cxn modelId="{330FEC0B-A4AC-C342-A375-AFF431D3A467}" type="presOf" srcId="{4A20721F-F0A1-4D26-8E17-4CE7FF00BA9D}" destId="{BDE3CAA2-25CB-2C45-9B1B-FB6B0EBFB2DF}" srcOrd="0" destOrd="0" presId="urn:microsoft.com/office/officeart/2008/layout/LinedList"/>
    <dgm:cxn modelId="{B632E783-6129-BC4A-A1CA-92FF4CC6056B}" type="presOf" srcId="{87CD8085-3ED0-44E4-894A-BD395BCA75A6}" destId="{4932C5B4-0E23-144B-A9B9-B6B92221EDE9}" srcOrd="0" destOrd="0" presId="urn:microsoft.com/office/officeart/2008/layout/LinedList"/>
    <dgm:cxn modelId="{658BCC94-0FE3-4E24-A87F-1380E27222F1}" srcId="{87CD8085-3ED0-44E4-894A-BD395BCA75A6}" destId="{4A20721F-F0A1-4D26-8E17-4CE7FF00BA9D}" srcOrd="1" destOrd="0" parTransId="{2E9AC5D6-BEB5-4E01-937B-41BEA87685E6}" sibTransId="{6DDA3EC1-0D4E-4568-9887-81DACA3FA57D}"/>
    <dgm:cxn modelId="{FCCD37AB-9729-C04E-A32F-93AD364CE893}" type="presOf" srcId="{7AEEA2C1-3C02-4D81-905A-C2653C82CA62}" destId="{21BFC508-1C4E-374A-B97D-5FC4138BF8C0}" srcOrd="0" destOrd="0" presId="urn:microsoft.com/office/officeart/2008/layout/LinedList"/>
    <dgm:cxn modelId="{7326A1D4-3815-4591-86C2-64D3301C44EE}" srcId="{87CD8085-3ED0-44E4-894A-BD395BCA75A6}" destId="{7AEEA2C1-3C02-4D81-905A-C2653C82CA62}" srcOrd="0" destOrd="0" parTransId="{80ECCA8A-3E1E-4AB3-876F-9BD42CC937B1}" sibTransId="{FEB6B8E3-5C11-4228-9270-057E2F897EC4}"/>
    <dgm:cxn modelId="{30C821F0-AED9-9C40-82C6-88CF3F7678E2}" type="presParOf" srcId="{4932C5B4-0E23-144B-A9B9-B6B92221EDE9}" destId="{A73E9732-C6BA-7F4D-B855-84F6229C58ED}" srcOrd="0" destOrd="0" presId="urn:microsoft.com/office/officeart/2008/layout/LinedList"/>
    <dgm:cxn modelId="{B687A50D-AEA7-5D4A-A2CE-6880775A8F31}" type="presParOf" srcId="{4932C5B4-0E23-144B-A9B9-B6B92221EDE9}" destId="{AE6AC77D-D3D2-314E-A765-6D32784ADFB8}" srcOrd="1" destOrd="0" presId="urn:microsoft.com/office/officeart/2008/layout/LinedList"/>
    <dgm:cxn modelId="{F4128EEE-5CBC-F845-BB2F-491EEF1AFAF1}" type="presParOf" srcId="{AE6AC77D-D3D2-314E-A765-6D32784ADFB8}" destId="{21BFC508-1C4E-374A-B97D-5FC4138BF8C0}" srcOrd="0" destOrd="0" presId="urn:microsoft.com/office/officeart/2008/layout/LinedList"/>
    <dgm:cxn modelId="{B56BFE78-E00E-8F41-A289-2801BEC42782}" type="presParOf" srcId="{AE6AC77D-D3D2-314E-A765-6D32784ADFB8}" destId="{21E9AFCF-5EDF-F84D-B0C4-E6B81BAFBE95}" srcOrd="1" destOrd="0" presId="urn:microsoft.com/office/officeart/2008/layout/LinedList"/>
    <dgm:cxn modelId="{52A34190-6EFB-B748-A037-A8E278840514}" type="presParOf" srcId="{4932C5B4-0E23-144B-A9B9-B6B92221EDE9}" destId="{C5B4BDFB-753D-6E49-B117-768D45BE0FA3}" srcOrd="2" destOrd="0" presId="urn:microsoft.com/office/officeart/2008/layout/LinedList"/>
    <dgm:cxn modelId="{C202AAE0-965D-C340-AC1F-D0DB1CAED6BD}" type="presParOf" srcId="{4932C5B4-0E23-144B-A9B9-B6B92221EDE9}" destId="{D41D03D5-6CC5-3D48-BBED-F360440929BB}" srcOrd="3" destOrd="0" presId="urn:microsoft.com/office/officeart/2008/layout/LinedList"/>
    <dgm:cxn modelId="{1D28B592-56F3-8043-810C-C6A2BC8B3E5B}" type="presParOf" srcId="{D41D03D5-6CC5-3D48-BBED-F360440929BB}" destId="{BDE3CAA2-25CB-2C45-9B1B-FB6B0EBFB2DF}" srcOrd="0" destOrd="0" presId="urn:microsoft.com/office/officeart/2008/layout/LinedList"/>
    <dgm:cxn modelId="{3703D254-478C-A649-BCCC-7180F5BB1DE7}" type="presParOf" srcId="{D41D03D5-6CC5-3D48-BBED-F360440929BB}" destId="{9EC3DFA5-AA2C-8B43-9649-1F92D96851B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5D2B64-58A7-4DCB-859A-CE8C62A41325}">
      <dsp:nvSpPr>
        <dsp:cNvPr id="0" name=""/>
        <dsp:cNvSpPr/>
      </dsp:nvSpPr>
      <dsp:spPr>
        <a:xfrm>
          <a:off x="13925" y="1456623"/>
          <a:ext cx="882500" cy="8825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852A6-873B-435C-86BC-ACCC7D806A71}">
      <dsp:nvSpPr>
        <dsp:cNvPr id="0" name=""/>
        <dsp:cNvSpPr/>
      </dsp:nvSpPr>
      <dsp:spPr>
        <a:xfrm>
          <a:off x="199250" y="1641948"/>
          <a:ext cx="511850" cy="5118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0D650-BADB-41E7-BFB1-6AEB5FB2FE74}">
      <dsp:nvSpPr>
        <dsp:cNvPr id="0" name=""/>
        <dsp:cNvSpPr/>
      </dsp:nvSpPr>
      <dsp:spPr>
        <a:xfrm>
          <a:off x="1085532" y="1456623"/>
          <a:ext cx="2080178" cy="8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“Early NLP models relied heavily on </a:t>
          </a:r>
          <a:r>
            <a:rPr lang="en-US" sz="1600" b="1" kern="1200" dirty="0"/>
            <a:t>feature engineering</a:t>
          </a:r>
          <a:r>
            <a:rPr lang="en-US" sz="1600" kern="1200" dirty="0"/>
            <a:t>, where researchers used their domain knowledge to define and extract salient features from raw data and provide models with the appropriate inductive bias to learn from the limited data.”</a:t>
          </a:r>
        </a:p>
      </dsp:txBody>
      <dsp:txXfrm>
        <a:off x="1085532" y="1456623"/>
        <a:ext cx="2080178" cy="882500"/>
      </dsp:txXfrm>
    </dsp:sp>
    <dsp:sp modelId="{F5732563-98BC-41C3-96A3-A1FC81B1E33A}">
      <dsp:nvSpPr>
        <dsp:cNvPr id="0" name=""/>
        <dsp:cNvSpPr/>
      </dsp:nvSpPr>
      <dsp:spPr>
        <a:xfrm>
          <a:off x="3528166" y="1456623"/>
          <a:ext cx="882500" cy="8825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599C5C-6C67-4F8D-8E48-8F0E9C8B15E8}">
      <dsp:nvSpPr>
        <dsp:cNvPr id="0" name=""/>
        <dsp:cNvSpPr/>
      </dsp:nvSpPr>
      <dsp:spPr>
        <a:xfrm>
          <a:off x="3713491" y="1641948"/>
          <a:ext cx="511850" cy="5118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3C3A90-8BD3-488E-9831-B9C8AB1B5FA1}">
      <dsp:nvSpPr>
        <dsp:cNvPr id="0" name=""/>
        <dsp:cNvSpPr/>
      </dsp:nvSpPr>
      <dsp:spPr>
        <a:xfrm>
          <a:off x="4599773" y="1456623"/>
          <a:ext cx="2080178" cy="8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“With the advent of neural network models for NLP, salient features were learned jointly with the training of the model itself, and hence focus shifted to </a:t>
          </a:r>
          <a:r>
            <a:rPr lang="en-US" sz="1600" b="1" kern="1200" dirty="0"/>
            <a:t>architecture engineering</a:t>
          </a:r>
          <a:r>
            <a:rPr lang="en-US" sz="1600" kern="1200" dirty="0"/>
            <a:t>, where inductive bias was rather provided through the design of a suitable network architecture conducive to learning such features.”</a:t>
          </a:r>
        </a:p>
      </dsp:txBody>
      <dsp:txXfrm>
        <a:off x="4599773" y="1456623"/>
        <a:ext cx="2080178" cy="88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99414-35EE-DD4E-8B32-29B1CB2924B7}">
      <dsp:nvSpPr>
        <dsp:cNvPr id="0" name=""/>
        <dsp:cNvSpPr/>
      </dsp:nvSpPr>
      <dsp:spPr>
        <a:xfrm>
          <a:off x="0" y="0"/>
          <a:ext cx="8938260" cy="195810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“GPT-3 is biased towards answers that are frequent in the prompt. A trivial case is when a text classification prompt has a class imbalance, e.g., more Positive than Negative sentiment examples.” </a:t>
          </a:r>
        </a:p>
      </dsp:txBody>
      <dsp:txXfrm>
        <a:off x="57351" y="57351"/>
        <a:ext cx="6914408" cy="1843400"/>
      </dsp:txXfrm>
    </dsp:sp>
    <dsp:sp modelId="{72BD9375-1B18-CA4C-9BFA-7FB28B9709EE}">
      <dsp:nvSpPr>
        <dsp:cNvPr id="0" name=""/>
        <dsp:cNvSpPr/>
      </dsp:nvSpPr>
      <dsp:spPr>
        <a:xfrm>
          <a:off x="1577339" y="2393235"/>
          <a:ext cx="8938260" cy="1958102"/>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“The majority label bias also explains why we frequently observe a drop in accuracy when moving from 0-shot to 1-shot—we found that the drop is due to the model frequently repeating the class of the one training example.”</a:t>
          </a:r>
        </a:p>
      </dsp:txBody>
      <dsp:txXfrm>
        <a:off x="1634690" y="2450586"/>
        <a:ext cx="5973451" cy="1843400"/>
      </dsp:txXfrm>
    </dsp:sp>
    <dsp:sp modelId="{0055F56C-ACF2-7B45-B5DD-F5608394C218}">
      <dsp:nvSpPr>
        <dsp:cNvPr id="0" name=""/>
        <dsp:cNvSpPr/>
      </dsp:nvSpPr>
      <dsp:spPr>
        <a:xfrm>
          <a:off x="7665493" y="1539285"/>
          <a:ext cx="1272766" cy="127276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951865" y="1539285"/>
        <a:ext cx="700022" cy="9577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E9732-C6BA-7F4D-B855-84F6229C58ED}">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BFC508-1C4E-374A-B97D-5FC4138BF8C0}">
      <dsp:nvSpPr>
        <dsp:cNvPr id="0" name=""/>
        <dsp:cNvSpPr/>
      </dsp:nvSpPr>
      <dsp:spPr>
        <a:xfrm>
          <a:off x="0" y="0"/>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The model’s majority label bias is aggravated by its recency bias: the tendency to repeat answers that appear towards the end of the prompt. For instance, when two Negative examples appear at the end (P P N N), the model will heavily prefer the Negative class. </a:t>
          </a:r>
        </a:p>
      </dsp:txBody>
      <dsp:txXfrm>
        <a:off x="0" y="0"/>
        <a:ext cx="10515600" cy="2175669"/>
      </dsp:txXfrm>
    </dsp:sp>
    <dsp:sp modelId="{C5B4BDFB-753D-6E49-B117-768D45BE0FA3}">
      <dsp:nvSpPr>
        <dsp:cNvPr id="0" name=""/>
        <dsp:cNvSpPr/>
      </dsp:nvSpPr>
      <dsp:spPr>
        <a:xfrm>
          <a:off x="0" y="2175669"/>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E3CAA2-25CB-2C45-9B1B-FB6B0EBFB2DF}">
      <dsp:nvSpPr>
        <dsp:cNvPr id="0" name=""/>
        <dsp:cNvSpPr/>
      </dsp:nvSpPr>
      <dsp:spPr>
        <a:xfrm>
          <a:off x="0" y="2175669"/>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Moreover, the recency bias can outweigh the majority label bias, e.g., the “P P P N” training set leads to nearly 90% of predictions being Negative, despite 3 4 of the training examples being Positive.</a:t>
          </a:r>
        </a:p>
      </dsp:txBody>
      <dsp:txXfrm>
        <a:off x="0" y="2175669"/>
        <a:ext cx="10515600" cy="217566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FE607E-9D04-FF4A-93F3-4996C1FDBE04}" type="datetimeFigureOut">
              <a:rPr lang="en-US" smtClean="0"/>
              <a:t>11/7/23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29B479-28AF-544E-8535-1AEE83AD827F}" type="slidenum">
              <a:rPr lang="en-US" smtClean="0"/>
              <a:t>‹#›</a:t>
            </a:fld>
            <a:endParaRPr lang="en-US"/>
          </a:p>
        </p:txBody>
      </p:sp>
    </p:spTree>
    <p:extLst>
      <p:ext uri="{BB962C8B-B14F-4D97-AF65-F5344CB8AC3E}">
        <p14:creationId xmlns:p14="http://schemas.microsoft.com/office/powerpoint/2010/main" val="68839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3987FF3-6299-4EA0-85CE-CED3D33286E1}" type="slidenum">
              <a:rPr lang="en-US" smtClean="0"/>
              <a:pPr/>
              <a:t>38</a:t>
            </a:fld>
            <a:endParaRPr lang="en-US"/>
          </a:p>
        </p:txBody>
      </p:sp>
    </p:spTree>
    <p:extLst>
      <p:ext uri="{BB962C8B-B14F-4D97-AF65-F5344CB8AC3E}">
        <p14:creationId xmlns:p14="http://schemas.microsoft.com/office/powerpoint/2010/main" val="3675505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3987FF3-6299-4EA0-85CE-CED3D33286E1}" type="slidenum">
              <a:rPr lang="en-US" smtClean="0"/>
              <a:pPr/>
              <a:t>44</a:t>
            </a:fld>
            <a:endParaRPr lang="en-US"/>
          </a:p>
        </p:txBody>
      </p:sp>
    </p:spTree>
    <p:extLst>
      <p:ext uri="{BB962C8B-B14F-4D97-AF65-F5344CB8AC3E}">
        <p14:creationId xmlns:p14="http://schemas.microsoft.com/office/powerpoint/2010/main" val="1954506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3987FF3-6299-4EA0-85CE-CED3D33286E1}" type="slidenum">
              <a:rPr lang="en-US" smtClean="0"/>
              <a:pPr/>
              <a:t>45</a:t>
            </a:fld>
            <a:endParaRPr lang="en-US"/>
          </a:p>
        </p:txBody>
      </p:sp>
    </p:spTree>
    <p:extLst>
      <p:ext uri="{BB962C8B-B14F-4D97-AF65-F5344CB8AC3E}">
        <p14:creationId xmlns:p14="http://schemas.microsoft.com/office/powerpoint/2010/main" val="3706152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3987FF3-6299-4EA0-85CE-CED3D33286E1}" type="slidenum">
              <a:rPr lang="en-US" smtClean="0"/>
              <a:pPr/>
              <a:t>52</a:t>
            </a:fld>
            <a:endParaRPr lang="en-US"/>
          </a:p>
        </p:txBody>
      </p:sp>
    </p:spTree>
    <p:extLst>
      <p:ext uri="{BB962C8B-B14F-4D97-AF65-F5344CB8AC3E}">
        <p14:creationId xmlns:p14="http://schemas.microsoft.com/office/powerpoint/2010/main" val="3454558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3987FF3-6299-4EA0-85CE-CED3D33286E1}" type="slidenum">
              <a:rPr lang="en-US" smtClean="0"/>
              <a:pPr/>
              <a:t>53</a:t>
            </a:fld>
            <a:endParaRPr lang="en-US"/>
          </a:p>
        </p:txBody>
      </p:sp>
    </p:spTree>
    <p:extLst>
      <p:ext uri="{BB962C8B-B14F-4D97-AF65-F5344CB8AC3E}">
        <p14:creationId xmlns:p14="http://schemas.microsoft.com/office/powerpoint/2010/main" val="1331059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C1230-D657-7164-767F-57655A3998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92CFB3-1B9F-5F5D-9B9C-189587D988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C654B5-8A8C-5C43-07AB-FE38836E2D37}"/>
              </a:ext>
            </a:extLst>
          </p:cNvPr>
          <p:cNvSpPr>
            <a:spLocks noGrp="1"/>
          </p:cNvSpPr>
          <p:nvPr>
            <p:ph type="dt" sz="half" idx="10"/>
          </p:nvPr>
        </p:nvSpPr>
        <p:spPr/>
        <p:txBody>
          <a:bodyPr/>
          <a:lstStyle/>
          <a:p>
            <a:fld id="{3B306F98-4E7B-DF4C-A243-7E1F80D81D12}" type="datetimeFigureOut">
              <a:rPr lang="en-US" smtClean="0"/>
              <a:t>11/7/23</a:t>
            </a:fld>
            <a:endParaRPr lang="en-US"/>
          </a:p>
        </p:txBody>
      </p:sp>
      <p:sp>
        <p:nvSpPr>
          <p:cNvPr id="5" name="Footer Placeholder 4">
            <a:extLst>
              <a:ext uri="{FF2B5EF4-FFF2-40B4-BE49-F238E27FC236}">
                <a16:creationId xmlns:a16="http://schemas.microsoft.com/office/drawing/2014/main" id="{32A9DDD3-C8AE-6D72-9E83-1947D113E8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12322A-6A12-BFCA-2C98-06033957A216}"/>
              </a:ext>
            </a:extLst>
          </p:cNvPr>
          <p:cNvSpPr>
            <a:spLocks noGrp="1"/>
          </p:cNvSpPr>
          <p:nvPr>
            <p:ph type="sldNum" sz="quarter" idx="12"/>
          </p:nvPr>
        </p:nvSpPr>
        <p:spPr/>
        <p:txBody>
          <a:bodyPr/>
          <a:lstStyle/>
          <a:p>
            <a:fld id="{F2157BDE-765F-6646-8026-9F9A2327612B}" type="slidenum">
              <a:rPr lang="en-US" smtClean="0"/>
              <a:t>‹#›</a:t>
            </a:fld>
            <a:endParaRPr lang="en-US"/>
          </a:p>
        </p:txBody>
      </p:sp>
    </p:spTree>
    <p:extLst>
      <p:ext uri="{BB962C8B-B14F-4D97-AF65-F5344CB8AC3E}">
        <p14:creationId xmlns:p14="http://schemas.microsoft.com/office/powerpoint/2010/main" val="2659075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90E3-674F-FAD3-E9B7-55A177B7E3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931619-3D48-8869-CE96-EDA0724293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A8914E-BFFC-BE28-9836-6BA9DA9AEE51}"/>
              </a:ext>
            </a:extLst>
          </p:cNvPr>
          <p:cNvSpPr>
            <a:spLocks noGrp="1"/>
          </p:cNvSpPr>
          <p:nvPr>
            <p:ph type="dt" sz="half" idx="10"/>
          </p:nvPr>
        </p:nvSpPr>
        <p:spPr/>
        <p:txBody>
          <a:bodyPr/>
          <a:lstStyle/>
          <a:p>
            <a:fld id="{3B306F98-4E7B-DF4C-A243-7E1F80D81D12}" type="datetimeFigureOut">
              <a:rPr lang="en-US" smtClean="0"/>
              <a:t>11/7/23</a:t>
            </a:fld>
            <a:endParaRPr lang="en-US"/>
          </a:p>
        </p:txBody>
      </p:sp>
      <p:sp>
        <p:nvSpPr>
          <p:cNvPr id="5" name="Footer Placeholder 4">
            <a:extLst>
              <a:ext uri="{FF2B5EF4-FFF2-40B4-BE49-F238E27FC236}">
                <a16:creationId xmlns:a16="http://schemas.microsoft.com/office/drawing/2014/main" id="{6933F3B3-E6EA-A1F6-C91D-DD7C7C6A69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468E20-1072-6050-A448-49C6A7D18FB2}"/>
              </a:ext>
            </a:extLst>
          </p:cNvPr>
          <p:cNvSpPr>
            <a:spLocks noGrp="1"/>
          </p:cNvSpPr>
          <p:nvPr>
            <p:ph type="sldNum" sz="quarter" idx="12"/>
          </p:nvPr>
        </p:nvSpPr>
        <p:spPr/>
        <p:txBody>
          <a:bodyPr/>
          <a:lstStyle/>
          <a:p>
            <a:fld id="{F2157BDE-765F-6646-8026-9F9A2327612B}" type="slidenum">
              <a:rPr lang="en-US" smtClean="0"/>
              <a:t>‹#›</a:t>
            </a:fld>
            <a:endParaRPr lang="en-US"/>
          </a:p>
        </p:txBody>
      </p:sp>
    </p:spTree>
    <p:extLst>
      <p:ext uri="{BB962C8B-B14F-4D97-AF65-F5344CB8AC3E}">
        <p14:creationId xmlns:p14="http://schemas.microsoft.com/office/powerpoint/2010/main" val="354572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5DF6A1-F489-4DA5-136D-717D078220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E756B5-167F-D171-0441-BC206C8D65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59AD92-1CC1-BD4B-43A4-800D7EDD7ACB}"/>
              </a:ext>
            </a:extLst>
          </p:cNvPr>
          <p:cNvSpPr>
            <a:spLocks noGrp="1"/>
          </p:cNvSpPr>
          <p:nvPr>
            <p:ph type="dt" sz="half" idx="10"/>
          </p:nvPr>
        </p:nvSpPr>
        <p:spPr/>
        <p:txBody>
          <a:bodyPr/>
          <a:lstStyle/>
          <a:p>
            <a:fld id="{3B306F98-4E7B-DF4C-A243-7E1F80D81D12}" type="datetimeFigureOut">
              <a:rPr lang="en-US" smtClean="0"/>
              <a:t>11/7/23</a:t>
            </a:fld>
            <a:endParaRPr lang="en-US"/>
          </a:p>
        </p:txBody>
      </p:sp>
      <p:sp>
        <p:nvSpPr>
          <p:cNvPr id="5" name="Footer Placeholder 4">
            <a:extLst>
              <a:ext uri="{FF2B5EF4-FFF2-40B4-BE49-F238E27FC236}">
                <a16:creationId xmlns:a16="http://schemas.microsoft.com/office/drawing/2014/main" id="{254E04F2-666E-64CC-1289-B716DDBD09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7368BE-1291-6A01-40E1-37BDF8CB147B}"/>
              </a:ext>
            </a:extLst>
          </p:cNvPr>
          <p:cNvSpPr>
            <a:spLocks noGrp="1"/>
          </p:cNvSpPr>
          <p:nvPr>
            <p:ph type="sldNum" sz="quarter" idx="12"/>
          </p:nvPr>
        </p:nvSpPr>
        <p:spPr/>
        <p:txBody>
          <a:bodyPr/>
          <a:lstStyle/>
          <a:p>
            <a:fld id="{F2157BDE-765F-6646-8026-9F9A2327612B}" type="slidenum">
              <a:rPr lang="en-US" smtClean="0"/>
              <a:t>‹#›</a:t>
            </a:fld>
            <a:endParaRPr lang="en-US"/>
          </a:p>
        </p:txBody>
      </p:sp>
    </p:spTree>
    <p:extLst>
      <p:ext uri="{BB962C8B-B14F-4D97-AF65-F5344CB8AC3E}">
        <p14:creationId xmlns:p14="http://schemas.microsoft.com/office/powerpoint/2010/main" val="2088266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8B1A-4206-4211-D9C2-4C6ED92267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894E5C-E520-AA08-F52F-4B50EADB7E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00B8CB-754D-BE52-65EA-2B5EA3C755DD}"/>
              </a:ext>
            </a:extLst>
          </p:cNvPr>
          <p:cNvSpPr>
            <a:spLocks noGrp="1"/>
          </p:cNvSpPr>
          <p:nvPr>
            <p:ph type="dt" sz="half" idx="10"/>
          </p:nvPr>
        </p:nvSpPr>
        <p:spPr/>
        <p:txBody>
          <a:bodyPr/>
          <a:lstStyle/>
          <a:p>
            <a:fld id="{3B306F98-4E7B-DF4C-A243-7E1F80D81D12}" type="datetimeFigureOut">
              <a:rPr lang="en-US" smtClean="0"/>
              <a:t>11/7/23</a:t>
            </a:fld>
            <a:endParaRPr lang="en-US"/>
          </a:p>
        </p:txBody>
      </p:sp>
      <p:sp>
        <p:nvSpPr>
          <p:cNvPr id="5" name="Footer Placeholder 4">
            <a:extLst>
              <a:ext uri="{FF2B5EF4-FFF2-40B4-BE49-F238E27FC236}">
                <a16:creationId xmlns:a16="http://schemas.microsoft.com/office/drawing/2014/main" id="{507870F9-3DFB-8B71-B966-88ECF1C6C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4E58DB-4104-61C3-9E63-03DFCA85CEE1}"/>
              </a:ext>
            </a:extLst>
          </p:cNvPr>
          <p:cNvSpPr>
            <a:spLocks noGrp="1"/>
          </p:cNvSpPr>
          <p:nvPr>
            <p:ph type="sldNum" sz="quarter" idx="12"/>
          </p:nvPr>
        </p:nvSpPr>
        <p:spPr/>
        <p:txBody>
          <a:bodyPr/>
          <a:lstStyle/>
          <a:p>
            <a:fld id="{F2157BDE-765F-6646-8026-9F9A2327612B}" type="slidenum">
              <a:rPr lang="en-US" smtClean="0"/>
              <a:t>‹#›</a:t>
            </a:fld>
            <a:endParaRPr lang="en-US"/>
          </a:p>
        </p:txBody>
      </p:sp>
    </p:spTree>
    <p:extLst>
      <p:ext uri="{BB962C8B-B14F-4D97-AF65-F5344CB8AC3E}">
        <p14:creationId xmlns:p14="http://schemas.microsoft.com/office/powerpoint/2010/main" val="3411909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56D51-23A1-6C52-7EFB-5991DA8091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F29138-E658-F961-BB58-33F0CCE524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1194C8-22E1-0925-B5D3-0273D8305F8B}"/>
              </a:ext>
            </a:extLst>
          </p:cNvPr>
          <p:cNvSpPr>
            <a:spLocks noGrp="1"/>
          </p:cNvSpPr>
          <p:nvPr>
            <p:ph type="dt" sz="half" idx="10"/>
          </p:nvPr>
        </p:nvSpPr>
        <p:spPr/>
        <p:txBody>
          <a:bodyPr/>
          <a:lstStyle/>
          <a:p>
            <a:fld id="{3B306F98-4E7B-DF4C-A243-7E1F80D81D12}" type="datetimeFigureOut">
              <a:rPr lang="en-US" smtClean="0"/>
              <a:t>11/7/23</a:t>
            </a:fld>
            <a:endParaRPr lang="en-US"/>
          </a:p>
        </p:txBody>
      </p:sp>
      <p:sp>
        <p:nvSpPr>
          <p:cNvPr id="5" name="Footer Placeholder 4">
            <a:extLst>
              <a:ext uri="{FF2B5EF4-FFF2-40B4-BE49-F238E27FC236}">
                <a16:creationId xmlns:a16="http://schemas.microsoft.com/office/drawing/2014/main" id="{138692EA-73E2-0952-4586-758145DF3E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7D57A5-69E7-C5F1-9292-D1CE3998C338}"/>
              </a:ext>
            </a:extLst>
          </p:cNvPr>
          <p:cNvSpPr>
            <a:spLocks noGrp="1"/>
          </p:cNvSpPr>
          <p:nvPr>
            <p:ph type="sldNum" sz="quarter" idx="12"/>
          </p:nvPr>
        </p:nvSpPr>
        <p:spPr/>
        <p:txBody>
          <a:bodyPr/>
          <a:lstStyle/>
          <a:p>
            <a:fld id="{F2157BDE-765F-6646-8026-9F9A2327612B}" type="slidenum">
              <a:rPr lang="en-US" smtClean="0"/>
              <a:t>‹#›</a:t>
            </a:fld>
            <a:endParaRPr lang="en-US"/>
          </a:p>
        </p:txBody>
      </p:sp>
    </p:spTree>
    <p:extLst>
      <p:ext uri="{BB962C8B-B14F-4D97-AF65-F5344CB8AC3E}">
        <p14:creationId xmlns:p14="http://schemas.microsoft.com/office/powerpoint/2010/main" val="1936216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2B9DE-BE0C-69AF-E9D1-2AD32E472D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7D4DB4-7FE3-AACB-6783-FE6FABEAF0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F9246F-709B-D4E0-1FBD-98F13529EF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B4FDF7-233E-43CF-4082-F476C1EA835F}"/>
              </a:ext>
            </a:extLst>
          </p:cNvPr>
          <p:cNvSpPr>
            <a:spLocks noGrp="1"/>
          </p:cNvSpPr>
          <p:nvPr>
            <p:ph type="dt" sz="half" idx="10"/>
          </p:nvPr>
        </p:nvSpPr>
        <p:spPr/>
        <p:txBody>
          <a:bodyPr/>
          <a:lstStyle/>
          <a:p>
            <a:fld id="{3B306F98-4E7B-DF4C-A243-7E1F80D81D12}" type="datetimeFigureOut">
              <a:rPr lang="en-US" smtClean="0"/>
              <a:t>11/7/23</a:t>
            </a:fld>
            <a:endParaRPr lang="en-US"/>
          </a:p>
        </p:txBody>
      </p:sp>
      <p:sp>
        <p:nvSpPr>
          <p:cNvPr id="6" name="Footer Placeholder 5">
            <a:extLst>
              <a:ext uri="{FF2B5EF4-FFF2-40B4-BE49-F238E27FC236}">
                <a16:creationId xmlns:a16="http://schemas.microsoft.com/office/drawing/2014/main" id="{FAB9FE61-BEFC-8A7E-3C3E-D2809E665E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8658B0-FA29-D46E-1674-9171AB508B76}"/>
              </a:ext>
            </a:extLst>
          </p:cNvPr>
          <p:cNvSpPr>
            <a:spLocks noGrp="1"/>
          </p:cNvSpPr>
          <p:nvPr>
            <p:ph type="sldNum" sz="quarter" idx="12"/>
          </p:nvPr>
        </p:nvSpPr>
        <p:spPr/>
        <p:txBody>
          <a:bodyPr/>
          <a:lstStyle/>
          <a:p>
            <a:fld id="{F2157BDE-765F-6646-8026-9F9A2327612B}" type="slidenum">
              <a:rPr lang="en-US" smtClean="0"/>
              <a:t>‹#›</a:t>
            </a:fld>
            <a:endParaRPr lang="en-US"/>
          </a:p>
        </p:txBody>
      </p:sp>
    </p:spTree>
    <p:extLst>
      <p:ext uri="{BB962C8B-B14F-4D97-AF65-F5344CB8AC3E}">
        <p14:creationId xmlns:p14="http://schemas.microsoft.com/office/powerpoint/2010/main" val="5685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EDB37-4CD2-B35C-B663-8ACA0D35B5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B959BB-8442-F5F9-CE0E-9657AE51FA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8D3E61-6F19-5737-9133-D2B96B0438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768A65-C4A8-A39C-DF27-38E1CB1826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975A0F-9447-04FC-C896-E61B2D3D1B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3923C2-CAC3-8FB5-D9F6-4D64E7658B41}"/>
              </a:ext>
            </a:extLst>
          </p:cNvPr>
          <p:cNvSpPr>
            <a:spLocks noGrp="1"/>
          </p:cNvSpPr>
          <p:nvPr>
            <p:ph type="dt" sz="half" idx="10"/>
          </p:nvPr>
        </p:nvSpPr>
        <p:spPr/>
        <p:txBody>
          <a:bodyPr/>
          <a:lstStyle/>
          <a:p>
            <a:fld id="{3B306F98-4E7B-DF4C-A243-7E1F80D81D12}" type="datetimeFigureOut">
              <a:rPr lang="en-US" smtClean="0"/>
              <a:t>11/7/23</a:t>
            </a:fld>
            <a:endParaRPr lang="en-US"/>
          </a:p>
        </p:txBody>
      </p:sp>
      <p:sp>
        <p:nvSpPr>
          <p:cNvPr id="8" name="Footer Placeholder 7">
            <a:extLst>
              <a:ext uri="{FF2B5EF4-FFF2-40B4-BE49-F238E27FC236}">
                <a16:creationId xmlns:a16="http://schemas.microsoft.com/office/drawing/2014/main" id="{4BEFB1D3-D50C-FF15-4524-66342B3830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A3899C-6148-24DE-9943-16792CA212D1}"/>
              </a:ext>
            </a:extLst>
          </p:cNvPr>
          <p:cNvSpPr>
            <a:spLocks noGrp="1"/>
          </p:cNvSpPr>
          <p:nvPr>
            <p:ph type="sldNum" sz="quarter" idx="12"/>
          </p:nvPr>
        </p:nvSpPr>
        <p:spPr/>
        <p:txBody>
          <a:bodyPr/>
          <a:lstStyle/>
          <a:p>
            <a:fld id="{F2157BDE-765F-6646-8026-9F9A2327612B}" type="slidenum">
              <a:rPr lang="en-US" smtClean="0"/>
              <a:t>‹#›</a:t>
            </a:fld>
            <a:endParaRPr lang="en-US"/>
          </a:p>
        </p:txBody>
      </p:sp>
    </p:spTree>
    <p:extLst>
      <p:ext uri="{BB962C8B-B14F-4D97-AF65-F5344CB8AC3E}">
        <p14:creationId xmlns:p14="http://schemas.microsoft.com/office/powerpoint/2010/main" val="3079346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30D0A-48CB-5C1D-CBAB-7F89BDF6D3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78CC64-E674-5770-F311-9FCB5439E806}"/>
              </a:ext>
            </a:extLst>
          </p:cNvPr>
          <p:cNvSpPr>
            <a:spLocks noGrp="1"/>
          </p:cNvSpPr>
          <p:nvPr>
            <p:ph type="dt" sz="half" idx="10"/>
          </p:nvPr>
        </p:nvSpPr>
        <p:spPr/>
        <p:txBody>
          <a:bodyPr/>
          <a:lstStyle/>
          <a:p>
            <a:fld id="{3B306F98-4E7B-DF4C-A243-7E1F80D81D12}" type="datetimeFigureOut">
              <a:rPr lang="en-US" smtClean="0"/>
              <a:t>11/7/23</a:t>
            </a:fld>
            <a:endParaRPr lang="en-US"/>
          </a:p>
        </p:txBody>
      </p:sp>
      <p:sp>
        <p:nvSpPr>
          <p:cNvPr id="4" name="Footer Placeholder 3">
            <a:extLst>
              <a:ext uri="{FF2B5EF4-FFF2-40B4-BE49-F238E27FC236}">
                <a16:creationId xmlns:a16="http://schemas.microsoft.com/office/drawing/2014/main" id="{A7A5C8FA-1869-DC66-6159-DDD11691D8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740A80-B285-6086-5BC5-71FBCC3BBD82}"/>
              </a:ext>
            </a:extLst>
          </p:cNvPr>
          <p:cNvSpPr>
            <a:spLocks noGrp="1"/>
          </p:cNvSpPr>
          <p:nvPr>
            <p:ph type="sldNum" sz="quarter" idx="12"/>
          </p:nvPr>
        </p:nvSpPr>
        <p:spPr/>
        <p:txBody>
          <a:bodyPr/>
          <a:lstStyle/>
          <a:p>
            <a:fld id="{F2157BDE-765F-6646-8026-9F9A2327612B}" type="slidenum">
              <a:rPr lang="en-US" smtClean="0"/>
              <a:t>‹#›</a:t>
            </a:fld>
            <a:endParaRPr lang="en-US"/>
          </a:p>
        </p:txBody>
      </p:sp>
    </p:spTree>
    <p:extLst>
      <p:ext uri="{BB962C8B-B14F-4D97-AF65-F5344CB8AC3E}">
        <p14:creationId xmlns:p14="http://schemas.microsoft.com/office/powerpoint/2010/main" val="2542731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BAA0F2-A485-7BE9-E494-4E950A22BC77}"/>
              </a:ext>
            </a:extLst>
          </p:cNvPr>
          <p:cNvSpPr>
            <a:spLocks noGrp="1"/>
          </p:cNvSpPr>
          <p:nvPr>
            <p:ph type="dt" sz="half" idx="10"/>
          </p:nvPr>
        </p:nvSpPr>
        <p:spPr/>
        <p:txBody>
          <a:bodyPr/>
          <a:lstStyle/>
          <a:p>
            <a:fld id="{3B306F98-4E7B-DF4C-A243-7E1F80D81D12}" type="datetimeFigureOut">
              <a:rPr lang="en-US" smtClean="0"/>
              <a:t>11/7/23</a:t>
            </a:fld>
            <a:endParaRPr lang="en-US"/>
          </a:p>
        </p:txBody>
      </p:sp>
      <p:sp>
        <p:nvSpPr>
          <p:cNvPr id="3" name="Footer Placeholder 2">
            <a:extLst>
              <a:ext uri="{FF2B5EF4-FFF2-40B4-BE49-F238E27FC236}">
                <a16:creationId xmlns:a16="http://schemas.microsoft.com/office/drawing/2014/main" id="{31E0BCF3-81DA-3036-4E52-4A8ACA6B4D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EDBB88-90BC-B271-65D0-95751262B348}"/>
              </a:ext>
            </a:extLst>
          </p:cNvPr>
          <p:cNvSpPr>
            <a:spLocks noGrp="1"/>
          </p:cNvSpPr>
          <p:nvPr>
            <p:ph type="sldNum" sz="quarter" idx="12"/>
          </p:nvPr>
        </p:nvSpPr>
        <p:spPr/>
        <p:txBody>
          <a:bodyPr/>
          <a:lstStyle/>
          <a:p>
            <a:fld id="{F2157BDE-765F-6646-8026-9F9A2327612B}" type="slidenum">
              <a:rPr lang="en-US" smtClean="0"/>
              <a:t>‹#›</a:t>
            </a:fld>
            <a:endParaRPr lang="en-US"/>
          </a:p>
        </p:txBody>
      </p:sp>
    </p:spTree>
    <p:extLst>
      <p:ext uri="{BB962C8B-B14F-4D97-AF65-F5344CB8AC3E}">
        <p14:creationId xmlns:p14="http://schemas.microsoft.com/office/powerpoint/2010/main" val="2502961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68FB2-5930-E24B-4655-B620E8BFB9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AAF3CC-B629-6BD6-69F9-BB5B306916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4645ED-429B-FF78-A7EB-AA2F973342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6D95D5-F7EB-9350-4DB6-A28D96325005}"/>
              </a:ext>
            </a:extLst>
          </p:cNvPr>
          <p:cNvSpPr>
            <a:spLocks noGrp="1"/>
          </p:cNvSpPr>
          <p:nvPr>
            <p:ph type="dt" sz="half" idx="10"/>
          </p:nvPr>
        </p:nvSpPr>
        <p:spPr/>
        <p:txBody>
          <a:bodyPr/>
          <a:lstStyle/>
          <a:p>
            <a:fld id="{3B306F98-4E7B-DF4C-A243-7E1F80D81D12}" type="datetimeFigureOut">
              <a:rPr lang="en-US" smtClean="0"/>
              <a:t>11/7/23</a:t>
            </a:fld>
            <a:endParaRPr lang="en-US"/>
          </a:p>
        </p:txBody>
      </p:sp>
      <p:sp>
        <p:nvSpPr>
          <p:cNvPr id="6" name="Footer Placeholder 5">
            <a:extLst>
              <a:ext uri="{FF2B5EF4-FFF2-40B4-BE49-F238E27FC236}">
                <a16:creationId xmlns:a16="http://schemas.microsoft.com/office/drawing/2014/main" id="{39F33573-7B4F-7271-FC9D-3EC47CCD67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79E9EA-77AD-E0DE-F185-A7567DFA887C}"/>
              </a:ext>
            </a:extLst>
          </p:cNvPr>
          <p:cNvSpPr>
            <a:spLocks noGrp="1"/>
          </p:cNvSpPr>
          <p:nvPr>
            <p:ph type="sldNum" sz="quarter" idx="12"/>
          </p:nvPr>
        </p:nvSpPr>
        <p:spPr/>
        <p:txBody>
          <a:bodyPr/>
          <a:lstStyle/>
          <a:p>
            <a:fld id="{F2157BDE-765F-6646-8026-9F9A2327612B}" type="slidenum">
              <a:rPr lang="en-US" smtClean="0"/>
              <a:t>‹#›</a:t>
            </a:fld>
            <a:endParaRPr lang="en-US"/>
          </a:p>
        </p:txBody>
      </p:sp>
    </p:spTree>
    <p:extLst>
      <p:ext uri="{BB962C8B-B14F-4D97-AF65-F5344CB8AC3E}">
        <p14:creationId xmlns:p14="http://schemas.microsoft.com/office/powerpoint/2010/main" val="2844220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18B5A-55C4-B0FD-A394-1F29DDA58E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2139DF-0693-0E42-C447-E2EFB7924A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CF5F95-8501-B7E9-E565-60713665A8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40420E-DEE5-FC07-4272-444FEC67C900}"/>
              </a:ext>
            </a:extLst>
          </p:cNvPr>
          <p:cNvSpPr>
            <a:spLocks noGrp="1"/>
          </p:cNvSpPr>
          <p:nvPr>
            <p:ph type="dt" sz="half" idx="10"/>
          </p:nvPr>
        </p:nvSpPr>
        <p:spPr/>
        <p:txBody>
          <a:bodyPr/>
          <a:lstStyle/>
          <a:p>
            <a:fld id="{3B306F98-4E7B-DF4C-A243-7E1F80D81D12}" type="datetimeFigureOut">
              <a:rPr lang="en-US" smtClean="0"/>
              <a:t>11/7/23</a:t>
            </a:fld>
            <a:endParaRPr lang="en-US"/>
          </a:p>
        </p:txBody>
      </p:sp>
      <p:sp>
        <p:nvSpPr>
          <p:cNvPr id="6" name="Footer Placeholder 5">
            <a:extLst>
              <a:ext uri="{FF2B5EF4-FFF2-40B4-BE49-F238E27FC236}">
                <a16:creationId xmlns:a16="http://schemas.microsoft.com/office/drawing/2014/main" id="{9B24E429-E50F-A5F4-F2D3-0720B14BC4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FC6692-B1BC-2FD6-741F-B37DFC96116B}"/>
              </a:ext>
            </a:extLst>
          </p:cNvPr>
          <p:cNvSpPr>
            <a:spLocks noGrp="1"/>
          </p:cNvSpPr>
          <p:nvPr>
            <p:ph type="sldNum" sz="quarter" idx="12"/>
          </p:nvPr>
        </p:nvSpPr>
        <p:spPr/>
        <p:txBody>
          <a:bodyPr/>
          <a:lstStyle/>
          <a:p>
            <a:fld id="{F2157BDE-765F-6646-8026-9F9A2327612B}" type="slidenum">
              <a:rPr lang="en-US" smtClean="0"/>
              <a:t>‹#›</a:t>
            </a:fld>
            <a:endParaRPr lang="en-US"/>
          </a:p>
        </p:txBody>
      </p:sp>
    </p:spTree>
    <p:extLst>
      <p:ext uri="{BB962C8B-B14F-4D97-AF65-F5344CB8AC3E}">
        <p14:creationId xmlns:p14="http://schemas.microsoft.com/office/powerpoint/2010/main" val="1540663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7A7881-162E-A3B8-7D79-49E03E76AB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4A6DEF-C828-4C74-FF7B-603633F72E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4403FB-3C8F-D722-C18C-EE5B49E7F3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306F98-4E7B-DF4C-A243-7E1F80D81D12}" type="datetimeFigureOut">
              <a:rPr lang="en-US" smtClean="0"/>
              <a:t>11/7/23</a:t>
            </a:fld>
            <a:endParaRPr lang="en-US"/>
          </a:p>
        </p:txBody>
      </p:sp>
      <p:sp>
        <p:nvSpPr>
          <p:cNvPr id="5" name="Footer Placeholder 4">
            <a:extLst>
              <a:ext uri="{FF2B5EF4-FFF2-40B4-BE49-F238E27FC236}">
                <a16:creationId xmlns:a16="http://schemas.microsoft.com/office/drawing/2014/main" id="{AEBA4685-75AC-28CF-ABEC-B744C83BA2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EA0AA1-E33B-3CE8-F5F4-6BF2F6B6D1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157BDE-765F-6646-8026-9F9A2327612B}" type="slidenum">
              <a:rPr lang="en-US" smtClean="0"/>
              <a:t>‹#›</a:t>
            </a:fld>
            <a:endParaRPr lang="en-US"/>
          </a:p>
        </p:txBody>
      </p:sp>
    </p:spTree>
    <p:extLst>
      <p:ext uri="{BB962C8B-B14F-4D97-AF65-F5344CB8AC3E}">
        <p14:creationId xmlns:p14="http://schemas.microsoft.com/office/powerpoint/2010/main" val="3893698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xiv.org/pdf/1908.10084.pdf" TargetMode="Externa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kaggle.com/code/ydalat/happydb-what-100-000-happy-moments-are-telling-u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rxiv.org/pdf/2307.10700.pdf"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clanthology.org/D19-1404/"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hyperlink" Target="https://joeddav.github.io/blog/2020/05/29/ZSL.html" TargetMode="Externa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proceedings.neurips.cc/paper_files/paper/2022/hash/9d5609613524ecf4f15af0f7b31abca4-Abstract-Conference.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aclanthology.org/2023.wassa-1.33.pdf"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2" Type="http://schemas.openxmlformats.org/officeDocument/2006/relationships/hyperlink" Target="https://arxiv.org/pdf/2302.07736.pdf"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proceedings.neurips.cc/paper_files/paper/2022/file/9d5609613524ecf4f15af0f7b31abca4-Paper-Conference.pdf"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arxiv.org/pdf/1511.08458.pdf" TargetMode="External"/><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hyperlink" Target="http://proceedings.mlr.press/v139/zhao21c/zhao21c.pdf" TargetMode="Externa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arxiv.org/abs/2309.14402"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rxiv.org/pdf/1706.03762.pdf"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7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F2355-D3A7-1FA1-4DD0-6E687BACD01B}"/>
              </a:ext>
            </a:extLst>
          </p:cNvPr>
          <p:cNvSpPr>
            <a:spLocks noGrp="1"/>
          </p:cNvSpPr>
          <p:nvPr>
            <p:ph type="ctrTitle"/>
          </p:nvPr>
        </p:nvSpPr>
        <p:spPr>
          <a:xfrm>
            <a:off x="838199" y="1093788"/>
            <a:ext cx="10506455" cy="2967208"/>
          </a:xfrm>
        </p:spPr>
        <p:txBody>
          <a:bodyPr>
            <a:normAutofit/>
          </a:bodyPr>
          <a:lstStyle/>
          <a:p>
            <a:pPr algn="l"/>
            <a:r>
              <a:rPr lang="en-US" sz="6800" dirty="0"/>
              <a:t>Tutorial on</a:t>
            </a:r>
            <a:br>
              <a:rPr lang="en-US" sz="6800" dirty="0"/>
            </a:br>
            <a:r>
              <a:rPr lang="en-US" sz="6800" dirty="0"/>
              <a:t>Prompt Engineering and Metadata</a:t>
            </a:r>
          </a:p>
        </p:txBody>
      </p:sp>
      <p:sp>
        <p:nvSpPr>
          <p:cNvPr id="3" name="Subtitle 2">
            <a:extLst>
              <a:ext uri="{FF2B5EF4-FFF2-40B4-BE49-F238E27FC236}">
                <a16:creationId xmlns:a16="http://schemas.microsoft.com/office/drawing/2014/main" id="{3A31A46D-865A-9C93-705C-D7C01801A9BD}"/>
              </a:ext>
            </a:extLst>
          </p:cNvPr>
          <p:cNvSpPr>
            <a:spLocks noGrp="1"/>
          </p:cNvSpPr>
          <p:nvPr>
            <p:ph type="subTitle" idx="1"/>
          </p:nvPr>
        </p:nvSpPr>
        <p:spPr>
          <a:xfrm>
            <a:off x="7400924" y="4619624"/>
            <a:ext cx="3946779" cy="1038225"/>
          </a:xfrm>
        </p:spPr>
        <p:txBody>
          <a:bodyPr>
            <a:normAutofit/>
          </a:bodyPr>
          <a:lstStyle/>
          <a:p>
            <a:pPr algn="r"/>
            <a:r>
              <a:rPr lang="en-US"/>
              <a:t>Jian Qin and Bei Yu</a:t>
            </a:r>
            <a:br>
              <a:rPr lang="en-US"/>
            </a:br>
            <a:r>
              <a:rPr lang="en-US"/>
              <a:t>Syracuse University</a:t>
            </a:r>
          </a:p>
        </p:txBody>
      </p:sp>
      <p:sp>
        <p:nvSpPr>
          <p:cNvPr id="83" name="Rectangle 7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1" name="Rectangle 8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875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88A6A-CA5F-1398-2C8F-125536B791F2}"/>
              </a:ext>
            </a:extLst>
          </p:cNvPr>
          <p:cNvSpPr>
            <a:spLocks noGrp="1"/>
          </p:cNvSpPr>
          <p:nvPr>
            <p:ph type="title"/>
          </p:nvPr>
        </p:nvSpPr>
        <p:spPr/>
        <p:txBody>
          <a:bodyPr/>
          <a:lstStyle/>
          <a:p>
            <a:r>
              <a:rPr lang="en-US" dirty="0"/>
              <a:t>Transformer</a:t>
            </a:r>
          </a:p>
        </p:txBody>
      </p:sp>
      <p:pic>
        <p:nvPicPr>
          <p:cNvPr id="4" name="Content Placeholder 3">
            <a:extLst>
              <a:ext uri="{FF2B5EF4-FFF2-40B4-BE49-F238E27FC236}">
                <a16:creationId xmlns:a16="http://schemas.microsoft.com/office/drawing/2014/main" id="{EF03572B-EE11-CE94-67D4-19947484DF18}"/>
              </a:ext>
            </a:extLst>
          </p:cNvPr>
          <p:cNvPicPr>
            <a:picLocks noGrp="1" noChangeAspect="1"/>
          </p:cNvPicPr>
          <p:nvPr>
            <p:ph idx="1"/>
          </p:nvPr>
        </p:nvPicPr>
        <p:blipFill>
          <a:blip r:embed="rId2"/>
          <a:stretch>
            <a:fillRect/>
          </a:stretch>
        </p:blipFill>
        <p:spPr>
          <a:xfrm>
            <a:off x="2941320" y="1690688"/>
            <a:ext cx="5456238" cy="1456979"/>
          </a:xfrm>
          <a:prstGeom prst="rect">
            <a:avLst/>
          </a:prstGeom>
        </p:spPr>
      </p:pic>
      <p:sp>
        <p:nvSpPr>
          <p:cNvPr id="6" name="TextBox 5">
            <a:extLst>
              <a:ext uri="{FF2B5EF4-FFF2-40B4-BE49-F238E27FC236}">
                <a16:creationId xmlns:a16="http://schemas.microsoft.com/office/drawing/2014/main" id="{8C6F4860-5323-4103-6B84-6AC87D434FE3}"/>
              </a:ext>
            </a:extLst>
          </p:cNvPr>
          <p:cNvSpPr txBox="1"/>
          <p:nvPr/>
        </p:nvSpPr>
        <p:spPr>
          <a:xfrm>
            <a:off x="2108200" y="3562350"/>
            <a:ext cx="7747000" cy="2031325"/>
          </a:xfrm>
          <a:prstGeom prst="rect">
            <a:avLst/>
          </a:prstGeom>
          <a:noFill/>
        </p:spPr>
        <p:txBody>
          <a:bodyPr wrap="square" rtlCol="0">
            <a:spAutoFit/>
          </a:bodyPr>
          <a:lstStyle/>
          <a:p>
            <a:r>
              <a:rPr lang="en-US" dirty="0"/>
              <a:t>With the transformers, a new modeling paradigm was introduced: dispense with recurrent altogether, and instead rely entirely on a special form of attention called </a:t>
            </a:r>
            <a:r>
              <a:rPr lang="en-US" b="1" dirty="0"/>
              <a:t>self-attention</a:t>
            </a:r>
            <a:r>
              <a:rPr lang="en-US" dirty="0"/>
              <a:t>, which allows attention to operate on all the states in the same layer of the neural network.</a:t>
            </a:r>
          </a:p>
          <a:p>
            <a:endParaRPr lang="en-US" dirty="0"/>
          </a:p>
          <a:p>
            <a:r>
              <a:rPr lang="en-US" dirty="0"/>
              <a:t>This architecture can be trained much faster than recurrent models and paved the way for many of the recent breakthroughs in NLP. </a:t>
            </a:r>
          </a:p>
        </p:txBody>
      </p:sp>
      <p:sp>
        <p:nvSpPr>
          <p:cNvPr id="3" name="TextBox 2">
            <a:extLst>
              <a:ext uri="{FF2B5EF4-FFF2-40B4-BE49-F238E27FC236}">
                <a16:creationId xmlns:a16="http://schemas.microsoft.com/office/drawing/2014/main" id="{5A21FE3E-FE49-277B-9CF5-0EC328D88F0C}"/>
              </a:ext>
            </a:extLst>
          </p:cNvPr>
          <p:cNvSpPr txBox="1"/>
          <p:nvPr/>
        </p:nvSpPr>
        <p:spPr>
          <a:xfrm>
            <a:off x="9125449" y="1545772"/>
            <a:ext cx="2750457" cy="1477328"/>
          </a:xfrm>
          <a:prstGeom prst="rect">
            <a:avLst/>
          </a:prstGeom>
          <a:noFill/>
        </p:spPr>
        <p:txBody>
          <a:bodyPr wrap="square" rtlCol="0">
            <a:spAutoFit/>
          </a:bodyPr>
          <a:lstStyle/>
          <a:p>
            <a:r>
              <a:rPr lang="en-US" dirty="0"/>
              <a:t>FF NN: feed-forward neural network</a:t>
            </a:r>
          </a:p>
          <a:p>
            <a:endParaRPr lang="en-US" dirty="0"/>
          </a:p>
          <a:p>
            <a:r>
              <a:rPr lang="en-US" dirty="0"/>
              <a:t>Base BERT model has 12 attention layers</a:t>
            </a:r>
          </a:p>
        </p:txBody>
      </p:sp>
    </p:spTree>
    <p:extLst>
      <p:ext uri="{BB962C8B-B14F-4D97-AF65-F5344CB8AC3E}">
        <p14:creationId xmlns:p14="http://schemas.microsoft.com/office/powerpoint/2010/main" val="2128308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D9FC2-6238-E70A-CEEC-CF765D1F3A32}"/>
              </a:ext>
            </a:extLst>
          </p:cNvPr>
          <p:cNvSpPr>
            <a:spLocks noGrp="1"/>
          </p:cNvSpPr>
          <p:nvPr>
            <p:ph type="title"/>
          </p:nvPr>
        </p:nvSpPr>
        <p:spPr/>
        <p:txBody>
          <a:bodyPr/>
          <a:lstStyle/>
          <a:p>
            <a:r>
              <a:rPr lang="en-US" dirty="0"/>
              <a:t>Attention mechanism</a:t>
            </a:r>
          </a:p>
        </p:txBody>
      </p:sp>
      <p:pic>
        <p:nvPicPr>
          <p:cNvPr id="4" name="Picture 3">
            <a:extLst>
              <a:ext uri="{FF2B5EF4-FFF2-40B4-BE49-F238E27FC236}">
                <a16:creationId xmlns:a16="http://schemas.microsoft.com/office/drawing/2014/main" id="{C342B7B6-AA93-A27A-09C8-EAF2C4A6C934}"/>
              </a:ext>
            </a:extLst>
          </p:cNvPr>
          <p:cNvPicPr>
            <a:picLocks noChangeAspect="1"/>
          </p:cNvPicPr>
          <p:nvPr/>
        </p:nvPicPr>
        <p:blipFill>
          <a:blip r:embed="rId2"/>
          <a:stretch>
            <a:fillRect/>
          </a:stretch>
        </p:blipFill>
        <p:spPr>
          <a:xfrm>
            <a:off x="3344430" y="1780183"/>
            <a:ext cx="6108700" cy="4775200"/>
          </a:xfrm>
          <a:prstGeom prst="rect">
            <a:avLst/>
          </a:prstGeom>
        </p:spPr>
      </p:pic>
    </p:spTree>
    <p:extLst>
      <p:ext uri="{BB962C8B-B14F-4D97-AF65-F5344CB8AC3E}">
        <p14:creationId xmlns:p14="http://schemas.microsoft.com/office/powerpoint/2010/main" val="402085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4">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16">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18">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ABFA38-B9C0-4FFF-2E24-44E5AA1160A9}"/>
              </a:ext>
            </a:extLst>
          </p:cNvPr>
          <p:cNvSpPr>
            <a:spLocks noGrp="1"/>
          </p:cNvSpPr>
          <p:nvPr>
            <p:ph type="title"/>
          </p:nvPr>
        </p:nvSpPr>
        <p:spPr>
          <a:xfrm>
            <a:off x="1115568" y="548640"/>
            <a:ext cx="10168128" cy="1179576"/>
          </a:xfrm>
        </p:spPr>
        <p:txBody>
          <a:bodyPr>
            <a:normAutofit/>
          </a:bodyPr>
          <a:lstStyle/>
          <a:p>
            <a:r>
              <a:rPr lang="en-US" sz="4000"/>
              <a:t>Transfer learning in NLP</a:t>
            </a:r>
            <a:endParaRPr lang="en-US" sz="4000" dirty="0"/>
          </a:p>
        </p:txBody>
      </p:sp>
      <p:sp>
        <p:nvSpPr>
          <p:cNvPr id="21" name="Rectangle 20">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0C02A31-8A20-465A-87C5-1884A9B0371D}"/>
              </a:ext>
            </a:extLst>
          </p:cNvPr>
          <p:cNvSpPr>
            <a:spLocks noGrp="1"/>
          </p:cNvSpPr>
          <p:nvPr>
            <p:ph idx="1"/>
          </p:nvPr>
        </p:nvSpPr>
        <p:spPr>
          <a:xfrm>
            <a:off x="1115568" y="2481943"/>
            <a:ext cx="10168128" cy="3695020"/>
          </a:xfrm>
        </p:spPr>
        <p:txBody>
          <a:bodyPr>
            <a:normAutofit/>
          </a:bodyPr>
          <a:lstStyle/>
          <a:p>
            <a:r>
              <a:rPr lang="en-US" sz="2200"/>
              <a:t>Fully supervised machine learning task often requires a large amount of training data, which can be difficult to obtain.</a:t>
            </a:r>
          </a:p>
          <a:p>
            <a:endParaRPr lang="en-US" sz="2200"/>
          </a:p>
          <a:p>
            <a:r>
              <a:rPr lang="en-US" sz="2200"/>
              <a:t>It is also difficult to adapt a model trained in one domain (e.g. movie reviews) to another domain (e.g. book reviews)</a:t>
            </a:r>
            <a:endParaRPr lang="en-US" sz="2200" dirty="0"/>
          </a:p>
        </p:txBody>
      </p:sp>
    </p:spTree>
    <p:extLst>
      <p:ext uri="{BB962C8B-B14F-4D97-AF65-F5344CB8AC3E}">
        <p14:creationId xmlns:p14="http://schemas.microsoft.com/office/powerpoint/2010/main" val="2249442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3653275-6885-D7D2-7BFB-071E8CB90C2B}"/>
              </a:ext>
            </a:extLst>
          </p:cNvPr>
          <p:cNvPicPr>
            <a:picLocks noChangeAspect="1"/>
          </p:cNvPicPr>
          <p:nvPr/>
        </p:nvPicPr>
        <p:blipFill>
          <a:blip r:embed="rId2"/>
          <a:stretch>
            <a:fillRect/>
          </a:stretch>
        </p:blipFill>
        <p:spPr>
          <a:xfrm>
            <a:off x="2841836" y="914400"/>
            <a:ext cx="6432128" cy="4968819"/>
          </a:xfrm>
          <a:prstGeom prst="rect">
            <a:avLst/>
          </a:prstGeom>
        </p:spPr>
      </p:pic>
    </p:spTree>
    <p:extLst>
      <p:ext uri="{BB962C8B-B14F-4D97-AF65-F5344CB8AC3E}">
        <p14:creationId xmlns:p14="http://schemas.microsoft.com/office/powerpoint/2010/main" val="1794631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55AFF0B-7BA6-A43D-8203-2BEA5A911548}"/>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Transformers</a:t>
            </a:r>
          </a:p>
        </p:txBody>
      </p:sp>
      <p:sp>
        <p:nvSpPr>
          <p:cNvPr id="24" name="Rectangle 2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6" name="Rectangle 2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TextBox 7">
            <a:extLst>
              <a:ext uri="{FF2B5EF4-FFF2-40B4-BE49-F238E27FC236}">
                <a16:creationId xmlns:a16="http://schemas.microsoft.com/office/drawing/2014/main" id="{285B35C1-DFF8-2638-7B77-327AB3BF6D8E}"/>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GPT and BERT set a new state of the art across a variety of NLP benchmarks and ushered in the age of transformers</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GPT – uses the decoder only</a:t>
            </a:r>
          </a:p>
          <a:p>
            <a:pPr indent="-228600">
              <a:lnSpc>
                <a:spcPct val="90000"/>
              </a:lnSpc>
              <a:spcAft>
                <a:spcPts val="600"/>
              </a:spcAft>
              <a:buFont typeface="Arial" panose="020B0604020202020204" pitchFamily="34" charset="0"/>
              <a:buChar char="•"/>
            </a:pPr>
            <a:r>
              <a:rPr lang="en-US"/>
              <a:t>BERT – uses the encoder only</a:t>
            </a:r>
          </a:p>
        </p:txBody>
      </p:sp>
      <p:pic>
        <p:nvPicPr>
          <p:cNvPr id="7" name="Picture 6">
            <a:extLst>
              <a:ext uri="{FF2B5EF4-FFF2-40B4-BE49-F238E27FC236}">
                <a16:creationId xmlns:a16="http://schemas.microsoft.com/office/drawing/2014/main" id="{3AE33229-5A3B-2ADA-950C-063C382C9287}"/>
              </a:ext>
            </a:extLst>
          </p:cNvPr>
          <p:cNvPicPr>
            <a:picLocks noChangeAspect="1"/>
          </p:cNvPicPr>
          <p:nvPr/>
        </p:nvPicPr>
        <p:blipFill>
          <a:blip r:embed="rId2"/>
          <a:stretch>
            <a:fillRect/>
          </a:stretch>
        </p:blipFill>
        <p:spPr>
          <a:xfrm>
            <a:off x="566014" y="2734056"/>
            <a:ext cx="11148363" cy="3483864"/>
          </a:xfrm>
          <a:prstGeom prst="rect">
            <a:avLst/>
          </a:prstGeom>
        </p:spPr>
      </p:pic>
    </p:spTree>
    <p:extLst>
      <p:ext uri="{BB962C8B-B14F-4D97-AF65-F5344CB8AC3E}">
        <p14:creationId xmlns:p14="http://schemas.microsoft.com/office/powerpoint/2010/main" val="3319427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ACC6BB2-28F8-4405-829D-0562733BE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5C2E53F0-AD54-4A55-99A0-EC896CE3C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FEFEF"/>
            </a:solidFill>
          </a:ln>
          <a:effectLst>
            <a:outerShdw blurRad="889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D15F19F8-85EE-477A-ACBA-4B6D0697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F037F7-F8FA-4BBB-A9E5-F23C2AFA6016}"/>
              </a:ext>
            </a:extLst>
          </p:cNvPr>
          <p:cNvSpPr>
            <a:spLocks noGrp="1"/>
          </p:cNvSpPr>
          <p:nvPr>
            <p:ph type="title"/>
          </p:nvPr>
        </p:nvSpPr>
        <p:spPr>
          <a:xfrm>
            <a:off x="838200" y="253397"/>
            <a:ext cx="10515600" cy="1273233"/>
          </a:xfrm>
        </p:spPr>
        <p:txBody>
          <a:bodyPr>
            <a:normAutofit/>
          </a:bodyPr>
          <a:lstStyle/>
          <a:p>
            <a:r>
              <a:rPr lang="en-US" sz="4000"/>
              <a:t>Fine-tune transformers</a:t>
            </a:r>
          </a:p>
        </p:txBody>
      </p:sp>
      <p:sp>
        <p:nvSpPr>
          <p:cNvPr id="18" name="Rectangle 17">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97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F6596AD-03E7-453D-A95F-EBA033CC4C60}"/>
              </a:ext>
            </a:extLst>
          </p:cNvPr>
          <p:cNvSpPr>
            <a:spLocks/>
          </p:cNvSpPr>
          <p:nvPr/>
        </p:nvSpPr>
        <p:spPr>
          <a:xfrm>
            <a:off x="1459440" y="2018459"/>
            <a:ext cx="8783286" cy="552864"/>
          </a:xfrm>
          <a:prstGeom prst="rect">
            <a:avLst/>
          </a:prstGeom>
        </p:spPr>
        <p:txBody>
          <a:bodyPr/>
          <a:lstStyle/>
          <a:p>
            <a:pPr defTabSz="758952">
              <a:spcAft>
                <a:spcPts val="600"/>
              </a:spcAft>
            </a:pPr>
            <a:r>
              <a:rPr lang="en-US" sz="2400" kern="1200" dirty="0">
                <a:solidFill>
                  <a:schemeClr val="tx1"/>
                </a:solidFill>
                <a:latin typeface="+mn-lt"/>
                <a:ea typeface="+mn-ea"/>
                <a:cs typeface="+mn-cs"/>
              </a:rPr>
              <a:t>E.g. fine-tune BERT and </a:t>
            </a:r>
            <a:r>
              <a:rPr lang="en-US" sz="2400" kern="1200" dirty="0" err="1">
                <a:solidFill>
                  <a:schemeClr val="tx1"/>
                </a:solidFill>
                <a:latin typeface="+mn-lt"/>
                <a:ea typeface="+mn-ea"/>
                <a:cs typeface="+mn-cs"/>
              </a:rPr>
              <a:t>BioBERT</a:t>
            </a:r>
            <a:r>
              <a:rPr lang="en-US" sz="2400" kern="1200" dirty="0">
                <a:solidFill>
                  <a:schemeClr val="tx1"/>
                </a:solidFill>
                <a:latin typeface="+mn-lt"/>
                <a:ea typeface="+mn-ea"/>
                <a:cs typeface="+mn-cs"/>
              </a:rPr>
              <a:t> for identifying causal claims in research findings.</a:t>
            </a:r>
            <a:endParaRPr lang="en-US" sz="2400" dirty="0"/>
          </a:p>
        </p:txBody>
      </p:sp>
      <p:pic>
        <p:nvPicPr>
          <p:cNvPr id="4" name="Picture 3">
            <a:extLst>
              <a:ext uri="{FF2B5EF4-FFF2-40B4-BE49-F238E27FC236}">
                <a16:creationId xmlns:a16="http://schemas.microsoft.com/office/drawing/2014/main" id="{8377E927-7228-A072-7F29-C08FE6B1462E}"/>
              </a:ext>
            </a:extLst>
          </p:cNvPr>
          <p:cNvPicPr>
            <a:picLocks noChangeAspect="1"/>
          </p:cNvPicPr>
          <p:nvPr/>
        </p:nvPicPr>
        <p:blipFill>
          <a:blip r:embed="rId2"/>
          <a:stretch>
            <a:fillRect/>
          </a:stretch>
        </p:blipFill>
        <p:spPr>
          <a:xfrm>
            <a:off x="1561713" y="3582097"/>
            <a:ext cx="3533533" cy="1782197"/>
          </a:xfrm>
          <a:prstGeom prst="rect">
            <a:avLst/>
          </a:prstGeom>
        </p:spPr>
      </p:pic>
      <p:pic>
        <p:nvPicPr>
          <p:cNvPr id="5" name="Picture 4">
            <a:extLst>
              <a:ext uri="{FF2B5EF4-FFF2-40B4-BE49-F238E27FC236}">
                <a16:creationId xmlns:a16="http://schemas.microsoft.com/office/drawing/2014/main" id="{D3C836EC-FC84-5CDD-A37C-7E238FD5FB3E}"/>
              </a:ext>
            </a:extLst>
          </p:cNvPr>
          <p:cNvPicPr>
            <a:picLocks noChangeAspect="1"/>
          </p:cNvPicPr>
          <p:nvPr/>
        </p:nvPicPr>
        <p:blipFill>
          <a:blip r:embed="rId3"/>
          <a:stretch>
            <a:fillRect/>
          </a:stretch>
        </p:blipFill>
        <p:spPr>
          <a:xfrm>
            <a:off x="5461462" y="3330761"/>
            <a:ext cx="4425714" cy="2279054"/>
          </a:xfrm>
          <a:prstGeom prst="rect">
            <a:avLst/>
          </a:prstGeom>
        </p:spPr>
      </p:pic>
      <p:sp>
        <p:nvSpPr>
          <p:cNvPr id="7" name="TextBox 6">
            <a:extLst>
              <a:ext uri="{FF2B5EF4-FFF2-40B4-BE49-F238E27FC236}">
                <a16:creationId xmlns:a16="http://schemas.microsoft.com/office/drawing/2014/main" id="{E68ECFD9-E52A-A88D-5FCB-08DAFEC90C33}"/>
              </a:ext>
            </a:extLst>
          </p:cNvPr>
          <p:cNvSpPr txBox="1"/>
          <p:nvPr/>
        </p:nvSpPr>
        <p:spPr>
          <a:xfrm>
            <a:off x="1616214" y="5911733"/>
            <a:ext cx="6780204" cy="398827"/>
          </a:xfrm>
          <a:prstGeom prst="rect">
            <a:avLst/>
          </a:prstGeom>
          <a:noFill/>
        </p:spPr>
        <p:txBody>
          <a:bodyPr wrap="square">
            <a:spAutoFit/>
          </a:bodyPr>
          <a:lstStyle/>
          <a:p>
            <a:pPr defTabSz="758952">
              <a:spcAft>
                <a:spcPts val="600"/>
              </a:spcAft>
            </a:pPr>
            <a:r>
              <a:rPr lang="en-US" sz="996" kern="1200" dirty="0">
                <a:solidFill>
                  <a:srgbClr val="222222"/>
                </a:solidFill>
                <a:latin typeface="Arial" panose="020B0604020202020204" pitchFamily="34" charset="0"/>
                <a:ea typeface="+mn-ea"/>
                <a:cs typeface="+mn-cs"/>
              </a:rPr>
              <a:t>Yu, B., Li, Y., &amp; Wang, J. (2019). Detecting causal language use in science findings. </a:t>
            </a:r>
            <a:r>
              <a:rPr lang="en-US" sz="996" i="1" kern="1200" dirty="0">
                <a:solidFill>
                  <a:srgbClr val="222222"/>
                </a:solidFill>
                <a:latin typeface="Arial" panose="020B0604020202020204" pitchFamily="34" charset="0"/>
                <a:ea typeface="+mn-ea"/>
                <a:cs typeface="+mn-cs"/>
              </a:rPr>
              <a:t>EMNLP-IJCNLP</a:t>
            </a:r>
            <a:r>
              <a:rPr lang="en-US" sz="996" kern="1200" dirty="0">
                <a:solidFill>
                  <a:srgbClr val="222222"/>
                </a:solidFill>
                <a:latin typeface="Arial" panose="020B0604020202020204" pitchFamily="34" charset="0"/>
                <a:ea typeface="+mn-ea"/>
                <a:cs typeface="+mn-cs"/>
              </a:rPr>
              <a:t> (pp. 4664-4674).</a:t>
            </a:r>
            <a:endParaRPr lang="en-US" sz="1200" dirty="0"/>
          </a:p>
        </p:txBody>
      </p:sp>
    </p:spTree>
    <p:extLst>
      <p:ext uri="{BB962C8B-B14F-4D97-AF65-F5344CB8AC3E}">
        <p14:creationId xmlns:p14="http://schemas.microsoft.com/office/powerpoint/2010/main" val="1898695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F232A53-673E-406F-BB93-BF651C276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EC9F00-1CF1-00E1-3938-670CA8B9A743}"/>
              </a:ext>
            </a:extLst>
          </p:cNvPr>
          <p:cNvSpPr>
            <a:spLocks noGrp="1"/>
          </p:cNvSpPr>
          <p:nvPr>
            <p:ph type="title"/>
          </p:nvPr>
        </p:nvSpPr>
        <p:spPr>
          <a:xfrm>
            <a:off x="841248" y="510047"/>
            <a:ext cx="3300984" cy="1645920"/>
          </a:xfrm>
        </p:spPr>
        <p:txBody>
          <a:bodyPr vert="horz" lIns="91440" tIns="45720" rIns="91440" bIns="45720" rtlCol="0" anchor="ctr">
            <a:normAutofit/>
          </a:bodyPr>
          <a:lstStyle/>
          <a:p>
            <a:r>
              <a:rPr lang="en-US" sz="2800"/>
              <a:t>Sentence-BERT</a:t>
            </a:r>
          </a:p>
        </p:txBody>
      </p:sp>
      <p:sp>
        <p:nvSpPr>
          <p:cNvPr id="30" name="Rectangle 29">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1A90356-E429-95BD-438D-C550AF9FF2DA}"/>
              </a:ext>
            </a:extLst>
          </p:cNvPr>
          <p:cNvSpPr txBox="1"/>
          <p:nvPr/>
        </p:nvSpPr>
        <p:spPr>
          <a:xfrm>
            <a:off x="4581144" y="510047"/>
            <a:ext cx="6858000"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700"/>
              <a:t>Reimers, N., &amp; Gurevych, I. (2019). </a:t>
            </a:r>
            <a:r>
              <a:rPr lang="en-US" sz="1700">
                <a:hlinkClick r:id="rId2"/>
              </a:rPr>
              <a:t>Sentence-bert: Sentence embeddings using siamese bert-networks</a:t>
            </a:r>
            <a:r>
              <a:rPr lang="en-US" sz="1700"/>
              <a:t>. </a:t>
            </a:r>
            <a:r>
              <a:rPr lang="en-US" sz="1700" i="1"/>
              <a:t>arXiv preprint arXiv:1908.10084</a:t>
            </a:r>
            <a:r>
              <a:rPr lang="en-US" sz="1700"/>
              <a:t>.</a:t>
            </a:r>
          </a:p>
        </p:txBody>
      </p:sp>
      <p:pic>
        <p:nvPicPr>
          <p:cNvPr id="10" name="Picture 9">
            <a:extLst>
              <a:ext uri="{FF2B5EF4-FFF2-40B4-BE49-F238E27FC236}">
                <a16:creationId xmlns:a16="http://schemas.microsoft.com/office/drawing/2014/main" id="{825D4DFF-ABCB-7F39-FE10-E52208941699}"/>
              </a:ext>
            </a:extLst>
          </p:cNvPr>
          <p:cNvPicPr>
            <a:picLocks noChangeAspect="1"/>
          </p:cNvPicPr>
          <p:nvPr/>
        </p:nvPicPr>
        <p:blipFill>
          <a:blip r:embed="rId3"/>
          <a:stretch>
            <a:fillRect/>
          </a:stretch>
        </p:blipFill>
        <p:spPr>
          <a:xfrm>
            <a:off x="246888" y="2979873"/>
            <a:ext cx="2834640" cy="2892490"/>
          </a:xfrm>
          <a:prstGeom prst="rect">
            <a:avLst/>
          </a:prstGeom>
        </p:spPr>
      </p:pic>
      <p:pic>
        <p:nvPicPr>
          <p:cNvPr id="11" name="Picture 10">
            <a:extLst>
              <a:ext uri="{FF2B5EF4-FFF2-40B4-BE49-F238E27FC236}">
                <a16:creationId xmlns:a16="http://schemas.microsoft.com/office/drawing/2014/main" id="{BA8161D0-1AED-328A-EDF3-0E9061EAEC50}"/>
              </a:ext>
            </a:extLst>
          </p:cNvPr>
          <p:cNvPicPr>
            <a:picLocks noChangeAspect="1"/>
          </p:cNvPicPr>
          <p:nvPr/>
        </p:nvPicPr>
        <p:blipFill>
          <a:blip r:embed="rId4"/>
          <a:stretch>
            <a:fillRect/>
          </a:stretch>
        </p:blipFill>
        <p:spPr>
          <a:xfrm>
            <a:off x="3200400" y="3058404"/>
            <a:ext cx="2834640" cy="2735427"/>
          </a:xfrm>
          <a:prstGeom prst="rect">
            <a:avLst/>
          </a:prstGeom>
        </p:spPr>
      </p:pic>
      <p:pic>
        <p:nvPicPr>
          <p:cNvPr id="13" name="Picture 12">
            <a:extLst>
              <a:ext uri="{FF2B5EF4-FFF2-40B4-BE49-F238E27FC236}">
                <a16:creationId xmlns:a16="http://schemas.microsoft.com/office/drawing/2014/main" id="{1AA4C15D-1888-DB89-BF48-A77E85882B73}"/>
              </a:ext>
            </a:extLst>
          </p:cNvPr>
          <p:cNvPicPr>
            <a:picLocks noChangeAspect="1"/>
          </p:cNvPicPr>
          <p:nvPr/>
        </p:nvPicPr>
        <p:blipFill>
          <a:blip r:embed="rId5"/>
          <a:stretch>
            <a:fillRect/>
          </a:stretch>
        </p:blipFill>
        <p:spPr>
          <a:xfrm>
            <a:off x="6153912" y="3558010"/>
            <a:ext cx="2834640" cy="1736216"/>
          </a:xfrm>
          <a:prstGeom prst="rect">
            <a:avLst/>
          </a:prstGeom>
        </p:spPr>
      </p:pic>
      <p:pic>
        <p:nvPicPr>
          <p:cNvPr id="18" name="Picture 17">
            <a:extLst>
              <a:ext uri="{FF2B5EF4-FFF2-40B4-BE49-F238E27FC236}">
                <a16:creationId xmlns:a16="http://schemas.microsoft.com/office/drawing/2014/main" id="{19FB82EC-CD43-93DF-1FBD-BF46D2301B1B}"/>
              </a:ext>
            </a:extLst>
          </p:cNvPr>
          <p:cNvPicPr>
            <a:picLocks noChangeAspect="1"/>
          </p:cNvPicPr>
          <p:nvPr/>
        </p:nvPicPr>
        <p:blipFill>
          <a:blip r:embed="rId6"/>
          <a:stretch>
            <a:fillRect/>
          </a:stretch>
        </p:blipFill>
        <p:spPr>
          <a:xfrm>
            <a:off x="9107424" y="4082418"/>
            <a:ext cx="2834640" cy="687400"/>
          </a:xfrm>
          <a:prstGeom prst="rect">
            <a:avLst/>
          </a:prstGeom>
        </p:spPr>
      </p:pic>
    </p:spTree>
    <p:extLst>
      <p:ext uri="{BB962C8B-B14F-4D97-AF65-F5344CB8AC3E}">
        <p14:creationId xmlns:p14="http://schemas.microsoft.com/office/powerpoint/2010/main" val="814757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6146A2-871B-5E89-6453-DF7B089BC6C6}"/>
              </a:ext>
            </a:extLst>
          </p:cNvPr>
          <p:cNvSpPr>
            <a:spLocks noGrp="1"/>
          </p:cNvSpPr>
          <p:nvPr>
            <p:ph type="title"/>
          </p:nvPr>
        </p:nvSpPr>
        <p:spPr>
          <a:xfrm>
            <a:off x="1043631" y="873940"/>
            <a:ext cx="5052369" cy="1035781"/>
          </a:xfrm>
        </p:spPr>
        <p:txBody>
          <a:bodyPr anchor="ctr">
            <a:normAutofit/>
          </a:bodyPr>
          <a:lstStyle/>
          <a:p>
            <a:r>
              <a:rPr lang="en-US" sz="3300"/>
              <a:t>Training task – Semantic Textual Similarity</a:t>
            </a:r>
          </a:p>
        </p:txBody>
      </p:sp>
      <p:sp>
        <p:nvSpPr>
          <p:cNvPr id="3" name="Content Placeholder 2">
            <a:extLst>
              <a:ext uri="{FF2B5EF4-FFF2-40B4-BE49-F238E27FC236}">
                <a16:creationId xmlns:a16="http://schemas.microsoft.com/office/drawing/2014/main" id="{9DBA2E09-828E-C589-9AF1-1C46BD40982E}"/>
              </a:ext>
            </a:extLst>
          </p:cNvPr>
          <p:cNvSpPr>
            <a:spLocks noGrp="1"/>
          </p:cNvSpPr>
          <p:nvPr>
            <p:ph idx="1"/>
          </p:nvPr>
        </p:nvSpPr>
        <p:spPr>
          <a:xfrm>
            <a:off x="1045029" y="2524721"/>
            <a:ext cx="4991629" cy="3677123"/>
          </a:xfrm>
        </p:spPr>
        <p:txBody>
          <a:bodyPr anchor="ctr">
            <a:normAutofit/>
          </a:bodyPr>
          <a:lstStyle/>
          <a:p>
            <a:r>
              <a:rPr lang="en-US" sz="1800"/>
              <a:t>“We train SBERT on the combination of the SNLI (Bowman et al., 2015) and the Multi-Genre NLI (Williams et al., 2018) dataset. The SNLI is a collection of 570,000 sentence pairs annotated with the labels contradiction, entailment, and neutral. MultiNLI contains 430,000 sentence pairs and covers a range of genres of spoken and written text.”</a:t>
            </a:r>
          </a:p>
        </p:txBody>
      </p:sp>
      <p:sp>
        <p:nvSpPr>
          <p:cNvPr id="18" name="Rectangle 17">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4" name="Table 4">
            <a:extLst>
              <a:ext uri="{FF2B5EF4-FFF2-40B4-BE49-F238E27FC236}">
                <a16:creationId xmlns:a16="http://schemas.microsoft.com/office/drawing/2014/main" id="{CBCE938B-4D1F-CCDD-432F-0E751069A3F6}"/>
              </a:ext>
            </a:extLst>
          </p:cNvPr>
          <p:cNvGraphicFramePr>
            <a:graphicFrameLocks noGrp="1"/>
          </p:cNvGraphicFramePr>
          <p:nvPr>
            <p:extLst>
              <p:ext uri="{D42A27DB-BD31-4B8C-83A1-F6EECF244321}">
                <p14:modId xmlns:p14="http://schemas.microsoft.com/office/powerpoint/2010/main" val="1525964602"/>
              </p:ext>
            </p:extLst>
          </p:nvPr>
        </p:nvGraphicFramePr>
        <p:xfrm>
          <a:off x="6930493" y="2498442"/>
          <a:ext cx="4223252" cy="1921401"/>
        </p:xfrm>
        <a:graphic>
          <a:graphicData uri="http://schemas.openxmlformats.org/drawingml/2006/table">
            <a:tbl>
              <a:tblPr firstRow="1" bandRow="1">
                <a:noFill/>
                <a:tableStyleId>{5C22544A-7EE6-4342-B048-85BDC9FD1C3A}</a:tableStyleId>
              </a:tblPr>
              <a:tblGrid>
                <a:gridCol w="1413053">
                  <a:extLst>
                    <a:ext uri="{9D8B030D-6E8A-4147-A177-3AD203B41FA5}">
                      <a16:colId xmlns:a16="http://schemas.microsoft.com/office/drawing/2014/main" val="209839857"/>
                    </a:ext>
                  </a:extLst>
                </a:gridCol>
                <a:gridCol w="1783265">
                  <a:extLst>
                    <a:ext uri="{9D8B030D-6E8A-4147-A177-3AD203B41FA5}">
                      <a16:colId xmlns:a16="http://schemas.microsoft.com/office/drawing/2014/main" val="2490122308"/>
                    </a:ext>
                  </a:extLst>
                </a:gridCol>
                <a:gridCol w="1026934">
                  <a:extLst>
                    <a:ext uri="{9D8B030D-6E8A-4147-A177-3AD203B41FA5}">
                      <a16:colId xmlns:a16="http://schemas.microsoft.com/office/drawing/2014/main" val="835393652"/>
                    </a:ext>
                  </a:extLst>
                </a:gridCol>
              </a:tblGrid>
              <a:tr h="397053">
                <a:tc>
                  <a:txBody>
                    <a:bodyPr/>
                    <a:lstStyle/>
                    <a:p>
                      <a:r>
                        <a:rPr lang="en-US" sz="1500" b="1" cap="none" spc="0">
                          <a:solidFill>
                            <a:schemeClr val="tx1"/>
                          </a:solidFill>
                        </a:rPr>
                        <a:t>Premise</a:t>
                      </a:r>
                    </a:p>
                  </a:txBody>
                  <a:tcPr marL="58308" marR="83298" marT="16660" marB="124947" anchor="b">
                    <a:lnL w="12700" cmpd="sng">
                      <a:noFill/>
                    </a:lnL>
                    <a:lnR w="12700" cmpd="sng">
                      <a:noFill/>
                    </a:lnR>
                    <a:lnT w="9525" cap="flat" cmpd="sng" algn="ctr">
                      <a:noFill/>
                      <a:prstDash val="solid"/>
                    </a:lnT>
                    <a:lnB w="38100" cmpd="sng">
                      <a:noFill/>
                    </a:lnB>
                    <a:noFill/>
                  </a:tcPr>
                </a:tc>
                <a:tc>
                  <a:txBody>
                    <a:bodyPr/>
                    <a:lstStyle/>
                    <a:p>
                      <a:r>
                        <a:rPr lang="en-US" sz="1500" b="1" cap="none" spc="0">
                          <a:solidFill>
                            <a:schemeClr val="tx1"/>
                          </a:solidFill>
                        </a:rPr>
                        <a:t>Hypothesis</a:t>
                      </a:r>
                    </a:p>
                  </a:txBody>
                  <a:tcPr marL="58308" marR="83298" marT="16660" marB="124947" anchor="b">
                    <a:lnL w="12700" cmpd="sng">
                      <a:noFill/>
                    </a:lnL>
                    <a:lnR w="12700" cmpd="sng">
                      <a:noFill/>
                    </a:lnR>
                    <a:lnT w="9525" cap="flat" cmpd="sng" algn="ctr">
                      <a:noFill/>
                      <a:prstDash val="solid"/>
                    </a:lnT>
                    <a:lnB w="38100" cmpd="sng">
                      <a:noFill/>
                    </a:lnB>
                    <a:noFill/>
                  </a:tcPr>
                </a:tc>
                <a:tc>
                  <a:txBody>
                    <a:bodyPr/>
                    <a:lstStyle/>
                    <a:p>
                      <a:r>
                        <a:rPr lang="en-US" sz="1500" b="1" cap="none" spc="0">
                          <a:solidFill>
                            <a:schemeClr val="tx1"/>
                          </a:solidFill>
                        </a:rPr>
                        <a:t>label</a:t>
                      </a:r>
                    </a:p>
                  </a:txBody>
                  <a:tcPr marL="58308" marR="83298" marT="16660" marB="124947"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3470734000"/>
                  </a:ext>
                </a:extLst>
              </a:tr>
              <a:tr h="508116">
                <a:tc>
                  <a:txBody>
                    <a:bodyPr/>
                    <a:lstStyle/>
                    <a:p>
                      <a:r>
                        <a:rPr lang="en-US" sz="1100" cap="none" spc="0">
                          <a:solidFill>
                            <a:schemeClr val="tx1"/>
                          </a:solidFill>
                        </a:rPr>
                        <a:t>His favorite color is blue.</a:t>
                      </a:r>
                    </a:p>
                  </a:txBody>
                  <a:tcPr marL="58308" marR="83298" marT="16660" marB="124947">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r>
                        <a:rPr lang="en-US" sz="1100" cap="none" spc="0">
                          <a:solidFill>
                            <a:schemeClr val="tx1"/>
                          </a:solidFill>
                        </a:rPr>
                        <a:t>He is into heavy metal music</a:t>
                      </a:r>
                    </a:p>
                  </a:txBody>
                  <a:tcPr marL="58308" marR="83298" marT="16660" marB="124947">
                    <a:lnL w="12700" cmpd="sng">
                      <a:noFill/>
                      <a:prstDash val="solid"/>
                    </a:lnL>
                    <a:lnR w="12700" cmpd="sng">
                      <a:noFill/>
                      <a:prstDash val="solid"/>
                    </a:lnR>
                    <a:lnT w="38100" cmpd="sng">
                      <a:noFill/>
                    </a:lnT>
                    <a:lnB w="9525" cap="flat" cmpd="sng" algn="ctr">
                      <a:noFill/>
                      <a:prstDash val="solid"/>
                    </a:lnB>
                    <a:noFill/>
                  </a:tcPr>
                </a:tc>
                <a:tc>
                  <a:txBody>
                    <a:bodyPr/>
                    <a:lstStyle/>
                    <a:p>
                      <a:r>
                        <a:rPr lang="en-US" sz="1100" cap="none" spc="0">
                          <a:solidFill>
                            <a:schemeClr val="tx1"/>
                          </a:solidFill>
                        </a:rPr>
                        <a:t>Neutral</a:t>
                      </a:r>
                    </a:p>
                  </a:txBody>
                  <a:tcPr marL="58308" marR="83298" marT="16660" marB="124947">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3378116559"/>
                  </a:ext>
                </a:extLst>
              </a:tr>
              <a:tr h="508116">
                <a:tc>
                  <a:txBody>
                    <a:bodyPr/>
                    <a:lstStyle/>
                    <a:p>
                      <a:r>
                        <a:rPr lang="en-US" sz="1100" cap="none" spc="0">
                          <a:solidFill>
                            <a:schemeClr val="tx1"/>
                          </a:solidFill>
                        </a:rPr>
                        <a:t>She finds the joke hilarious.</a:t>
                      </a:r>
                    </a:p>
                  </a:txBody>
                  <a:tcPr marL="58308" marR="83298" marT="16660" marB="124947">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r>
                        <a:rPr lang="en-US" sz="1100" cap="none" spc="0">
                          <a:solidFill>
                            <a:schemeClr val="tx1"/>
                          </a:solidFill>
                        </a:rPr>
                        <a:t>She thinks the joke is not funny at all.</a:t>
                      </a:r>
                    </a:p>
                  </a:txBody>
                  <a:tcPr marL="58308" marR="83298" marT="16660" marB="124947">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r>
                        <a:rPr lang="en-US" sz="1100" cap="none" spc="0">
                          <a:solidFill>
                            <a:schemeClr val="tx1"/>
                          </a:solidFill>
                        </a:rPr>
                        <a:t>contradiction</a:t>
                      </a:r>
                    </a:p>
                  </a:txBody>
                  <a:tcPr marL="58308" marR="83298" marT="16660" marB="124947">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709868461"/>
                  </a:ext>
                </a:extLst>
              </a:tr>
              <a:tr h="508116">
                <a:tc>
                  <a:txBody>
                    <a:bodyPr/>
                    <a:lstStyle/>
                    <a:p>
                      <a:r>
                        <a:rPr lang="en-US" sz="1100" cap="none" spc="0">
                          <a:solidFill>
                            <a:schemeClr val="tx1"/>
                          </a:solidFill>
                        </a:rPr>
                        <a:t>The house was recently built.</a:t>
                      </a:r>
                    </a:p>
                  </a:txBody>
                  <a:tcPr marL="58308" marR="83298" marT="16660" marB="124947">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r>
                        <a:rPr lang="en-US" sz="1100" cap="none" spc="0">
                          <a:solidFill>
                            <a:schemeClr val="tx1"/>
                          </a:solidFill>
                        </a:rPr>
                        <a:t>The house is new.</a:t>
                      </a:r>
                    </a:p>
                  </a:txBody>
                  <a:tcPr marL="58308" marR="83298" marT="16660" marB="12494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100" cap="none" spc="0">
                          <a:solidFill>
                            <a:schemeClr val="tx1"/>
                          </a:solidFill>
                        </a:rPr>
                        <a:t>entailment</a:t>
                      </a:r>
                    </a:p>
                  </a:txBody>
                  <a:tcPr marL="58308" marR="83298" marT="16660" marB="12494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513207105"/>
                  </a:ext>
                </a:extLst>
              </a:tr>
            </a:tbl>
          </a:graphicData>
        </a:graphic>
      </p:graphicFrame>
    </p:spTree>
    <p:extLst>
      <p:ext uri="{BB962C8B-B14F-4D97-AF65-F5344CB8AC3E}">
        <p14:creationId xmlns:p14="http://schemas.microsoft.com/office/powerpoint/2010/main" val="3676737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276E4A-D611-3D8F-6876-BB1DBCCEDB20}"/>
              </a:ext>
            </a:extLst>
          </p:cNvPr>
          <p:cNvSpPr>
            <a:spLocks noGrp="1"/>
          </p:cNvSpPr>
          <p:nvPr>
            <p:ph type="title"/>
          </p:nvPr>
        </p:nvSpPr>
        <p:spPr>
          <a:xfrm>
            <a:off x="841247" y="978619"/>
            <a:ext cx="3410712" cy="1106424"/>
          </a:xfrm>
        </p:spPr>
        <p:txBody>
          <a:bodyPr>
            <a:normAutofit/>
          </a:bodyPr>
          <a:lstStyle/>
          <a:p>
            <a:r>
              <a:rPr lang="en-US" sz="2800"/>
              <a:t>Sentence-BERT</a:t>
            </a:r>
          </a:p>
        </p:txBody>
      </p:sp>
      <p:sp>
        <p:nvSpPr>
          <p:cNvPr id="24" name="Rectangle 2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318834D-C612-6DD2-FED9-13E6887E8125}"/>
              </a:ext>
            </a:extLst>
          </p:cNvPr>
          <p:cNvSpPr>
            <a:spLocks noGrp="1"/>
          </p:cNvSpPr>
          <p:nvPr>
            <p:ph idx="1"/>
          </p:nvPr>
        </p:nvSpPr>
        <p:spPr>
          <a:xfrm>
            <a:off x="841248" y="2252870"/>
            <a:ext cx="3412219" cy="3560251"/>
          </a:xfrm>
        </p:spPr>
        <p:txBody>
          <a:bodyPr>
            <a:normAutofit/>
          </a:bodyPr>
          <a:lstStyle/>
          <a:p>
            <a:r>
              <a:rPr lang="en-US" sz="1700"/>
              <a:t>Pre-trained sentence embedding models can then be used for classification and clustering tasks</a:t>
            </a:r>
          </a:p>
          <a:p>
            <a:endParaRPr lang="en-US" sz="1700"/>
          </a:p>
          <a:p>
            <a:pPr lvl="1"/>
            <a:r>
              <a:rPr lang="en-US" sz="1700"/>
              <a:t>E.g. clustering </a:t>
            </a:r>
            <a:r>
              <a:rPr lang="en-US" sz="1700">
                <a:hlinkClick r:id="rId2"/>
              </a:rPr>
              <a:t>happy moments</a:t>
            </a:r>
            <a:endParaRPr lang="en-US" sz="1700"/>
          </a:p>
        </p:txBody>
      </p:sp>
      <p:pic>
        <p:nvPicPr>
          <p:cNvPr id="4" name="Picture 3">
            <a:extLst>
              <a:ext uri="{FF2B5EF4-FFF2-40B4-BE49-F238E27FC236}">
                <a16:creationId xmlns:a16="http://schemas.microsoft.com/office/drawing/2014/main" id="{2CB2A1CC-77F4-943E-CB60-6280850EA433}"/>
              </a:ext>
            </a:extLst>
          </p:cNvPr>
          <p:cNvPicPr>
            <a:picLocks noChangeAspect="1"/>
          </p:cNvPicPr>
          <p:nvPr/>
        </p:nvPicPr>
        <p:blipFill>
          <a:blip r:embed="rId3"/>
          <a:stretch>
            <a:fillRect/>
          </a:stretch>
        </p:blipFill>
        <p:spPr>
          <a:xfrm>
            <a:off x="5120640" y="2255368"/>
            <a:ext cx="6656832" cy="2246680"/>
          </a:xfrm>
          <a:prstGeom prst="rect">
            <a:avLst/>
          </a:prstGeom>
        </p:spPr>
      </p:pic>
    </p:spTree>
    <p:extLst>
      <p:ext uri="{BB962C8B-B14F-4D97-AF65-F5344CB8AC3E}">
        <p14:creationId xmlns:p14="http://schemas.microsoft.com/office/powerpoint/2010/main" val="971431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0F4F23-8F09-A285-3180-56B332B014B8}"/>
              </a:ext>
            </a:extLst>
          </p:cNvPr>
          <p:cNvSpPr>
            <a:spLocks noGrp="1"/>
          </p:cNvSpPr>
          <p:nvPr>
            <p:ph type="title"/>
          </p:nvPr>
        </p:nvSpPr>
        <p:spPr>
          <a:xfrm>
            <a:off x="838200" y="253397"/>
            <a:ext cx="10515600" cy="1273233"/>
          </a:xfrm>
        </p:spPr>
        <p:txBody>
          <a:bodyPr>
            <a:normAutofit/>
          </a:bodyPr>
          <a:lstStyle/>
          <a:p>
            <a:r>
              <a:rPr lang="en-US" sz="4000" dirty="0"/>
              <a:t>“Second sea change”</a:t>
            </a:r>
          </a:p>
        </p:txBody>
      </p:sp>
      <p:sp>
        <p:nvSpPr>
          <p:cNvPr id="21" name="Rectangle 20">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1AA7D1E-B1EF-1DCB-2D3C-297E641AAA33}"/>
              </a:ext>
            </a:extLst>
          </p:cNvPr>
          <p:cNvSpPr>
            <a:spLocks noGrp="1"/>
          </p:cNvSpPr>
          <p:nvPr>
            <p:ph idx="1"/>
          </p:nvPr>
        </p:nvSpPr>
        <p:spPr>
          <a:xfrm>
            <a:off x="838200" y="1890721"/>
            <a:ext cx="10515600" cy="4491911"/>
          </a:xfrm>
        </p:spPr>
        <p:txBody>
          <a:bodyPr>
            <a:noAutofit/>
          </a:bodyPr>
          <a:lstStyle/>
          <a:p>
            <a:pPr>
              <a:spcAft>
                <a:spcPts val="1200"/>
              </a:spcAft>
            </a:pPr>
            <a:r>
              <a:rPr lang="en-US" sz="2000" dirty="0">
                <a:latin typeface="Arial" panose="020B0604020202020204" pitchFamily="34" charset="0"/>
                <a:cs typeface="Arial" panose="020B0604020202020204" pitchFamily="34" charset="0"/>
              </a:rPr>
              <a:t>Pre-train and fine-tune -&gt; pre-train, </a:t>
            </a:r>
            <a:r>
              <a:rPr lang="en-US" sz="2000" b="1" dirty="0">
                <a:latin typeface="Arial" panose="020B0604020202020204" pitchFamily="34" charset="0"/>
                <a:cs typeface="Arial" panose="020B0604020202020204" pitchFamily="34" charset="0"/>
              </a:rPr>
              <a:t>prompt</a:t>
            </a:r>
            <a:r>
              <a:rPr lang="en-US" sz="2000" dirty="0">
                <a:latin typeface="Arial" panose="020B0604020202020204" pitchFamily="34" charset="0"/>
                <a:cs typeface="Arial" panose="020B0604020202020204" pitchFamily="34" charset="0"/>
              </a:rPr>
              <a:t> and predict</a:t>
            </a:r>
          </a:p>
          <a:p>
            <a:pPr lvl="1">
              <a:spcAft>
                <a:spcPts val="1200"/>
              </a:spcAft>
            </a:pPr>
            <a:r>
              <a:rPr lang="en-US" sz="2000" b="0" i="0" dirty="0">
                <a:effectLst/>
                <a:latin typeface="Arial" panose="020B0604020202020204" pitchFamily="34" charset="0"/>
                <a:cs typeface="Arial" panose="020B0604020202020204" pitchFamily="34" charset="0"/>
              </a:rPr>
              <a:t>In this paradigm, instead of adapting pre-trained LMs to downstream tasks via objective engineering, downstream tasks are reformulated to look more like those solved during the original LM training with the help of a textual </a:t>
            </a:r>
            <a:r>
              <a:rPr lang="en-US" sz="2000" b="0" i="1" dirty="0">
                <a:effectLst/>
                <a:latin typeface="Arial" panose="020B0604020202020204" pitchFamily="34" charset="0"/>
                <a:cs typeface="Arial" panose="020B0604020202020204" pitchFamily="34" charset="0"/>
              </a:rPr>
              <a:t>prompt</a:t>
            </a:r>
            <a:r>
              <a:rPr lang="en-US" sz="2000" b="0" i="0" dirty="0">
                <a:effectLst/>
                <a:latin typeface="Arial" panose="020B0604020202020204" pitchFamily="34" charset="0"/>
                <a:cs typeface="Arial" panose="020B0604020202020204" pitchFamily="34" charset="0"/>
              </a:rPr>
              <a:t>.</a:t>
            </a:r>
          </a:p>
          <a:p>
            <a:pPr lvl="1">
              <a:spcAft>
                <a:spcPts val="1200"/>
              </a:spcAft>
            </a:pPr>
            <a:r>
              <a:rPr lang="en-US" sz="2000" b="0" i="0" dirty="0">
                <a:effectLst/>
                <a:latin typeface="Arial" panose="020B0604020202020204" pitchFamily="34" charset="0"/>
                <a:cs typeface="Arial" panose="020B0604020202020204" pitchFamily="34" charset="0"/>
              </a:rPr>
              <a:t>E.g. task: identify the emotion of a social media post “</a:t>
            </a:r>
            <a:r>
              <a:rPr lang="en-US" sz="2000" b="1" dirty="0">
                <a:effectLst/>
                <a:latin typeface="Arial" panose="020B0604020202020204" pitchFamily="34" charset="0"/>
                <a:cs typeface="Arial" panose="020B0604020202020204" pitchFamily="34" charset="0"/>
              </a:rPr>
              <a:t>I missed the bus today</a:t>
            </a:r>
            <a:r>
              <a:rPr lang="en-US" sz="2000" b="0" i="0" dirty="0">
                <a:effectLst/>
                <a:latin typeface="Arial" panose="020B0604020202020204" pitchFamily="34" charset="0"/>
                <a:cs typeface="Arial" panose="020B0604020202020204" pitchFamily="34" charset="0"/>
              </a:rPr>
              <a:t>”</a:t>
            </a:r>
          </a:p>
          <a:p>
            <a:pPr marL="457200" lvl="1" indent="0">
              <a:spcAft>
                <a:spcPts val="1200"/>
              </a:spcAft>
              <a:buNone/>
            </a:pPr>
            <a:r>
              <a:rPr lang="en-US" sz="2000" dirty="0">
                <a:latin typeface="Arial" panose="020B0604020202020204" pitchFamily="34" charset="0"/>
                <a:cs typeface="Arial" panose="020B0604020202020204" pitchFamily="34" charset="0"/>
              </a:rPr>
              <a:t>	prompt: </a:t>
            </a:r>
            <a:r>
              <a:rPr lang="en-US" sz="2000" b="0" i="0" dirty="0">
                <a:effectLst/>
                <a:latin typeface="Arial" panose="020B0604020202020204" pitchFamily="34" charset="0"/>
                <a:cs typeface="Arial" panose="020B0604020202020204" pitchFamily="34" charset="0"/>
              </a:rPr>
              <a:t>“I missed the bus today. </a:t>
            </a:r>
            <a:r>
              <a:rPr lang="en-US" sz="2000" b="1" i="0" dirty="0">
                <a:effectLst/>
                <a:latin typeface="Arial" panose="020B0604020202020204" pitchFamily="34" charset="0"/>
                <a:cs typeface="Arial" panose="020B0604020202020204" pitchFamily="34" charset="0"/>
              </a:rPr>
              <a:t>I felt so</a:t>
            </a:r>
            <a:r>
              <a:rPr lang="en-US" sz="2000" b="0" i="0" dirty="0">
                <a:effectLst/>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a:p>
            <a:pPr lvl="1">
              <a:spcAft>
                <a:spcPts val="1200"/>
              </a:spcAft>
            </a:pPr>
            <a:r>
              <a:rPr lang="en-US" sz="2000" b="0" i="0" dirty="0">
                <a:effectLst/>
                <a:latin typeface="Arial" panose="020B0604020202020204" pitchFamily="34" charset="0"/>
                <a:cs typeface="Arial" panose="020B0604020202020204" pitchFamily="34" charset="0"/>
              </a:rPr>
              <a:t>Or task: translate English to French</a:t>
            </a:r>
          </a:p>
          <a:p>
            <a:pPr marL="914400" lvl="2" indent="0">
              <a:spcAft>
                <a:spcPts val="1200"/>
              </a:spcAft>
              <a:buNone/>
            </a:pPr>
            <a:r>
              <a:rPr lang="en-US" dirty="0">
                <a:latin typeface="Arial" panose="020B0604020202020204" pitchFamily="34" charset="0"/>
                <a:cs typeface="Arial" panose="020B0604020202020204" pitchFamily="34" charset="0"/>
              </a:rPr>
              <a:t>Prompt: </a:t>
            </a:r>
            <a:r>
              <a:rPr lang="en-US" b="0" i="0" dirty="0">
                <a:effectLst/>
                <a:latin typeface="Arial" panose="020B0604020202020204" pitchFamily="34" charset="0"/>
                <a:cs typeface="Arial" panose="020B0604020202020204" pitchFamily="34" charset="0"/>
              </a:rPr>
              <a:t>“English: I missed the bus today. French: ”</a:t>
            </a:r>
            <a:endParaRPr lang="en-US" dirty="0">
              <a:latin typeface="Arial" panose="020B0604020202020204" pitchFamily="34" charset="0"/>
              <a:cs typeface="Arial" panose="020B0604020202020204" pitchFamily="34" charset="0"/>
            </a:endParaRPr>
          </a:p>
          <a:p>
            <a:pPr lvl="1">
              <a:spcAft>
                <a:spcPts val="1200"/>
              </a:spcAft>
            </a:pPr>
            <a:r>
              <a:rPr lang="en-US" sz="2000" dirty="0">
                <a:latin typeface="Arial" panose="020B0604020202020204" pitchFamily="34" charset="0"/>
                <a:cs typeface="Arial" panose="020B0604020202020204" pitchFamily="34" charset="0"/>
              </a:rPr>
              <a:t>This method introduces the necessity for prompt engineering, finding the most appropriate prompt to allow a LM to solve the task at hand</a:t>
            </a:r>
          </a:p>
        </p:txBody>
      </p:sp>
    </p:spTree>
    <p:extLst>
      <p:ext uri="{BB962C8B-B14F-4D97-AF65-F5344CB8AC3E}">
        <p14:creationId xmlns:p14="http://schemas.microsoft.com/office/powerpoint/2010/main" val="4169742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8">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B31A37-6A48-1925-B8AC-E82C4C403620}"/>
              </a:ext>
            </a:extLst>
          </p:cNvPr>
          <p:cNvSpPr>
            <a:spLocks noGrp="1"/>
          </p:cNvSpPr>
          <p:nvPr>
            <p:ph type="title"/>
          </p:nvPr>
        </p:nvSpPr>
        <p:spPr>
          <a:xfrm>
            <a:off x="589560" y="856180"/>
            <a:ext cx="5279408" cy="1128068"/>
          </a:xfrm>
        </p:spPr>
        <p:txBody>
          <a:bodyPr anchor="ctr">
            <a:normAutofit/>
          </a:bodyPr>
          <a:lstStyle/>
          <a:p>
            <a:r>
              <a:rPr lang="en-US" sz="4000"/>
              <a:t>ML/NLP and Metadata</a:t>
            </a:r>
          </a:p>
        </p:txBody>
      </p:sp>
      <p:grpSp>
        <p:nvGrpSpPr>
          <p:cNvPr id="31" name="Group 3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2" name="Rectangle 3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9A628DF-208E-029C-5AC8-2AABB0E1569F}"/>
              </a:ext>
            </a:extLst>
          </p:cNvPr>
          <p:cNvSpPr>
            <a:spLocks noGrp="1"/>
          </p:cNvSpPr>
          <p:nvPr>
            <p:ph idx="1"/>
          </p:nvPr>
        </p:nvSpPr>
        <p:spPr>
          <a:xfrm>
            <a:off x="590719" y="2330505"/>
            <a:ext cx="5278066" cy="3979585"/>
          </a:xfrm>
        </p:spPr>
        <p:txBody>
          <a:bodyPr anchor="ctr">
            <a:normAutofit/>
          </a:bodyPr>
          <a:lstStyle/>
          <a:p>
            <a:r>
              <a:rPr lang="en-US" sz="2000" dirty="0"/>
              <a:t>Machine Learning and Natural Language Processing techniques are often used for automatically extracting metadata from textual documents, e.g. metadata in PubMed</a:t>
            </a:r>
          </a:p>
          <a:p>
            <a:r>
              <a:rPr lang="en-US" sz="2000" dirty="0"/>
              <a:t>Metadata application </a:t>
            </a:r>
            <a:r>
              <a:rPr lang="en-US" sz="2000"/>
              <a:t>- automated </a:t>
            </a:r>
            <a:r>
              <a:rPr lang="en-US" sz="2000" dirty="0"/>
              <a:t>labeling for cataloging</a:t>
            </a:r>
          </a:p>
          <a:p>
            <a:pPr lvl="1"/>
            <a:endParaRPr lang="en-US" sz="2000" dirty="0"/>
          </a:p>
        </p:txBody>
      </p:sp>
      <p:sp>
        <p:nvSpPr>
          <p:cNvPr id="37" name="Rectangle 3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5519446-2AF3-D3DE-516C-A26A489F01CE}"/>
              </a:ext>
            </a:extLst>
          </p:cNvPr>
          <p:cNvPicPr>
            <a:picLocks noChangeAspect="1"/>
          </p:cNvPicPr>
          <p:nvPr/>
        </p:nvPicPr>
        <p:blipFill>
          <a:blip r:embed="rId2"/>
          <a:stretch>
            <a:fillRect/>
          </a:stretch>
        </p:blipFill>
        <p:spPr>
          <a:xfrm>
            <a:off x="7083423" y="1368546"/>
            <a:ext cx="4397433" cy="945447"/>
          </a:xfrm>
          <a:prstGeom prst="rect">
            <a:avLst/>
          </a:prstGeom>
        </p:spPr>
      </p:pic>
      <p:sp>
        <p:nvSpPr>
          <p:cNvPr id="41" name="Rectangle 40">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327FDB4-F3AA-0A70-B7C0-B1B93E4477CB}"/>
              </a:ext>
            </a:extLst>
          </p:cNvPr>
          <p:cNvPicPr>
            <a:picLocks noChangeAspect="1"/>
          </p:cNvPicPr>
          <p:nvPr/>
        </p:nvPicPr>
        <p:blipFill>
          <a:blip r:embed="rId3"/>
          <a:stretch>
            <a:fillRect/>
          </a:stretch>
        </p:blipFill>
        <p:spPr>
          <a:xfrm>
            <a:off x="8232775" y="3707894"/>
            <a:ext cx="2096864" cy="2518756"/>
          </a:xfrm>
          <a:prstGeom prst="rect">
            <a:avLst/>
          </a:prstGeom>
        </p:spPr>
      </p:pic>
    </p:spTree>
    <p:extLst>
      <p:ext uri="{BB962C8B-B14F-4D97-AF65-F5344CB8AC3E}">
        <p14:creationId xmlns:p14="http://schemas.microsoft.com/office/powerpoint/2010/main" val="3553969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15">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7" name="Rectangle 1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7">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41D3DE-E461-C852-9E67-269ABB14BA17}"/>
              </a:ext>
            </a:extLst>
          </p:cNvPr>
          <p:cNvSpPr>
            <a:spLocks noGrp="1"/>
          </p:cNvSpPr>
          <p:nvPr>
            <p:ph type="title"/>
          </p:nvPr>
        </p:nvSpPr>
        <p:spPr>
          <a:xfrm>
            <a:off x="1043631" y="809898"/>
            <a:ext cx="10173010" cy="1554480"/>
          </a:xfrm>
        </p:spPr>
        <p:txBody>
          <a:bodyPr anchor="ctr">
            <a:normAutofit/>
          </a:bodyPr>
          <a:lstStyle/>
          <a:p>
            <a:r>
              <a:rPr lang="en-US" sz="3600" dirty="0"/>
              <a:t>Are transformers the only way to get this amazing performance?</a:t>
            </a:r>
          </a:p>
        </p:txBody>
      </p:sp>
      <p:cxnSp>
        <p:nvCxnSpPr>
          <p:cNvPr id="23" name="Straight Connector 2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red and white rectangular object with black text&#10;&#10;Description automatically generated">
            <a:extLst>
              <a:ext uri="{FF2B5EF4-FFF2-40B4-BE49-F238E27FC236}">
                <a16:creationId xmlns:a16="http://schemas.microsoft.com/office/drawing/2014/main" id="{510B6C17-388A-0018-475D-FFD725C05864}"/>
              </a:ext>
            </a:extLst>
          </p:cNvPr>
          <p:cNvPicPr>
            <a:picLocks noChangeAspect="1"/>
          </p:cNvPicPr>
          <p:nvPr/>
        </p:nvPicPr>
        <p:blipFill>
          <a:blip r:embed="rId2"/>
          <a:stretch>
            <a:fillRect/>
          </a:stretch>
        </p:blipFill>
        <p:spPr>
          <a:xfrm>
            <a:off x="6507850" y="3017519"/>
            <a:ext cx="2685370" cy="1159323"/>
          </a:xfrm>
          <a:prstGeom prst="rect">
            <a:avLst/>
          </a:prstGeom>
        </p:spPr>
      </p:pic>
      <p:pic>
        <p:nvPicPr>
          <p:cNvPr id="5" name="Picture 4" descr="A butterfly on a sun&#10;&#10;Description automatically generated">
            <a:extLst>
              <a:ext uri="{FF2B5EF4-FFF2-40B4-BE49-F238E27FC236}">
                <a16:creationId xmlns:a16="http://schemas.microsoft.com/office/drawing/2014/main" id="{9C26AFC1-E10E-08E1-B53C-BCB0C55AFC6A}"/>
              </a:ext>
            </a:extLst>
          </p:cNvPr>
          <p:cNvPicPr>
            <a:picLocks noChangeAspect="1"/>
          </p:cNvPicPr>
          <p:nvPr/>
        </p:nvPicPr>
        <p:blipFill>
          <a:blip r:embed="rId3"/>
          <a:stretch>
            <a:fillRect/>
          </a:stretch>
        </p:blipFill>
        <p:spPr>
          <a:xfrm>
            <a:off x="6718536" y="4251203"/>
            <a:ext cx="2036082" cy="1224600"/>
          </a:xfrm>
          <a:prstGeom prst="rect">
            <a:avLst/>
          </a:prstGeom>
        </p:spPr>
      </p:pic>
      <p:sp>
        <p:nvSpPr>
          <p:cNvPr id="7" name="TextBox 6">
            <a:extLst>
              <a:ext uri="{FF2B5EF4-FFF2-40B4-BE49-F238E27FC236}">
                <a16:creationId xmlns:a16="http://schemas.microsoft.com/office/drawing/2014/main" id="{6B85A9C3-C2EA-598C-BBFE-5487040D399F}"/>
              </a:ext>
            </a:extLst>
          </p:cNvPr>
          <p:cNvSpPr txBox="1"/>
          <p:nvPr/>
        </p:nvSpPr>
        <p:spPr>
          <a:xfrm>
            <a:off x="2353067" y="5909022"/>
            <a:ext cx="7481509" cy="343427"/>
          </a:xfrm>
          <a:prstGeom prst="rect">
            <a:avLst/>
          </a:prstGeom>
          <a:noFill/>
        </p:spPr>
        <p:txBody>
          <a:bodyPr wrap="square">
            <a:spAutoFit/>
          </a:bodyPr>
          <a:lstStyle/>
          <a:p>
            <a:pPr defTabSz="621792">
              <a:spcAft>
                <a:spcPts val="600"/>
              </a:spcAft>
            </a:pPr>
            <a:r>
              <a:rPr lang="en-US" sz="816" kern="1200">
                <a:solidFill>
                  <a:srgbClr val="222222"/>
                </a:solidFill>
                <a:latin typeface="Arial" panose="020B0604020202020204" pitchFamily="34" charset="0"/>
                <a:ea typeface="+mn-ea"/>
                <a:cs typeface="+mn-cs"/>
              </a:rPr>
              <a:t>Fu, D. Y., Arora, S., Grogan, J., Johnson, I., </a:t>
            </a:r>
            <a:r>
              <a:rPr lang="en-US" sz="816" kern="1200" err="1">
                <a:solidFill>
                  <a:srgbClr val="222222"/>
                </a:solidFill>
                <a:latin typeface="Arial" panose="020B0604020202020204" pitchFamily="34" charset="0"/>
                <a:ea typeface="+mn-ea"/>
                <a:cs typeface="+mn-cs"/>
              </a:rPr>
              <a:t>Eyuboglu</a:t>
            </a:r>
            <a:r>
              <a:rPr lang="en-US" sz="816" kern="1200">
                <a:solidFill>
                  <a:srgbClr val="222222"/>
                </a:solidFill>
                <a:latin typeface="Arial" panose="020B0604020202020204" pitchFamily="34" charset="0"/>
                <a:ea typeface="+mn-ea"/>
                <a:cs typeface="+mn-cs"/>
              </a:rPr>
              <a:t>, S., Thomas, A. W., ... &amp; </a:t>
            </a:r>
            <a:r>
              <a:rPr lang="en-US" sz="816" kern="1200" err="1">
                <a:solidFill>
                  <a:srgbClr val="222222"/>
                </a:solidFill>
                <a:latin typeface="Arial" panose="020B0604020202020204" pitchFamily="34" charset="0"/>
                <a:ea typeface="+mn-ea"/>
                <a:cs typeface="+mn-cs"/>
              </a:rPr>
              <a:t>Ré</a:t>
            </a:r>
            <a:r>
              <a:rPr lang="en-US" sz="816" kern="1200">
                <a:solidFill>
                  <a:srgbClr val="222222"/>
                </a:solidFill>
                <a:latin typeface="Arial" panose="020B0604020202020204" pitchFamily="34" charset="0"/>
                <a:ea typeface="+mn-ea"/>
                <a:cs typeface="+mn-cs"/>
              </a:rPr>
              <a:t>, C. (2023). Monarch Mixer: A Simple Sub-Quadratic GEMM-Based Architecture. </a:t>
            </a:r>
            <a:r>
              <a:rPr lang="en-US" sz="816" i="1" kern="1200" err="1">
                <a:solidFill>
                  <a:srgbClr val="222222"/>
                </a:solidFill>
                <a:latin typeface="Arial" panose="020B0604020202020204" pitchFamily="34" charset="0"/>
                <a:ea typeface="+mn-ea"/>
                <a:cs typeface="+mn-cs"/>
              </a:rPr>
              <a:t>arXiv</a:t>
            </a:r>
            <a:r>
              <a:rPr lang="en-US" sz="816" i="1" kern="1200">
                <a:solidFill>
                  <a:srgbClr val="222222"/>
                </a:solidFill>
                <a:latin typeface="Arial" panose="020B0604020202020204" pitchFamily="34" charset="0"/>
                <a:ea typeface="+mn-ea"/>
                <a:cs typeface="+mn-cs"/>
              </a:rPr>
              <a:t> preprint arXiv:2310.12109</a:t>
            </a:r>
            <a:r>
              <a:rPr lang="en-US" sz="816" kern="1200">
                <a:solidFill>
                  <a:srgbClr val="222222"/>
                </a:solidFill>
                <a:latin typeface="Arial" panose="020B0604020202020204" pitchFamily="34" charset="0"/>
                <a:ea typeface="+mn-ea"/>
                <a:cs typeface="+mn-cs"/>
              </a:rPr>
              <a:t>.</a:t>
            </a:r>
            <a:endParaRPr lang="en-US" sz="1200"/>
          </a:p>
        </p:txBody>
      </p:sp>
      <p:pic>
        <p:nvPicPr>
          <p:cNvPr id="8" name="Picture 7" descr="A white paper with black text&#10;&#10;Description automatically generated">
            <a:extLst>
              <a:ext uri="{FF2B5EF4-FFF2-40B4-BE49-F238E27FC236}">
                <a16:creationId xmlns:a16="http://schemas.microsoft.com/office/drawing/2014/main" id="{F9C49710-993B-F4B2-755D-9C8674E734A5}"/>
              </a:ext>
            </a:extLst>
          </p:cNvPr>
          <p:cNvPicPr>
            <a:picLocks noChangeAspect="1"/>
          </p:cNvPicPr>
          <p:nvPr/>
        </p:nvPicPr>
        <p:blipFill>
          <a:blip r:embed="rId4"/>
          <a:stretch>
            <a:fillRect/>
          </a:stretch>
        </p:blipFill>
        <p:spPr>
          <a:xfrm>
            <a:off x="2697084" y="3087929"/>
            <a:ext cx="2864612" cy="1257721"/>
          </a:xfrm>
          <a:prstGeom prst="rect">
            <a:avLst/>
          </a:prstGeom>
        </p:spPr>
      </p:pic>
      <p:sp>
        <p:nvSpPr>
          <p:cNvPr id="9" name="TextBox 8">
            <a:extLst>
              <a:ext uri="{FF2B5EF4-FFF2-40B4-BE49-F238E27FC236}">
                <a16:creationId xmlns:a16="http://schemas.microsoft.com/office/drawing/2014/main" id="{505A8EEC-64EE-A17D-3770-13DFA8A430BB}"/>
              </a:ext>
            </a:extLst>
          </p:cNvPr>
          <p:cNvSpPr txBox="1"/>
          <p:nvPr/>
        </p:nvSpPr>
        <p:spPr>
          <a:xfrm>
            <a:off x="2597368" y="4534461"/>
            <a:ext cx="3459991" cy="469103"/>
          </a:xfrm>
          <a:prstGeom prst="rect">
            <a:avLst/>
          </a:prstGeom>
          <a:noFill/>
        </p:spPr>
        <p:txBody>
          <a:bodyPr wrap="square" rtlCol="0">
            <a:spAutoFit/>
          </a:bodyPr>
          <a:lstStyle/>
          <a:p>
            <a:pPr defTabSz="621792">
              <a:spcAft>
                <a:spcPts val="600"/>
              </a:spcAft>
            </a:pPr>
            <a:r>
              <a:rPr lang="en-US" sz="1224" kern="1200">
                <a:solidFill>
                  <a:schemeClr val="tx1"/>
                </a:solidFill>
                <a:latin typeface="+mn-lt"/>
                <a:ea typeface="+mn-ea"/>
                <a:cs typeface="+mn-cs"/>
              </a:rPr>
              <a:t>Alternative approach for building LLMs more efficiently without attention and MLPs?</a:t>
            </a:r>
            <a:endParaRPr lang="en-US"/>
          </a:p>
        </p:txBody>
      </p:sp>
    </p:spTree>
    <p:extLst>
      <p:ext uri="{BB962C8B-B14F-4D97-AF65-F5344CB8AC3E}">
        <p14:creationId xmlns:p14="http://schemas.microsoft.com/office/powerpoint/2010/main" val="4275941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9CBF0E-FEA4-A595-8A30-2205C64A82D6}"/>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a:t>Topic Modeling of Arxiv Papers on LMs</a:t>
            </a:r>
          </a:p>
        </p:txBody>
      </p:sp>
      <p:sp>
        <p:nvSpPr>
          <p:cNvPr id="23" name="Rectangle 19">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2" name="Rectangle 21">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20D426E5-93F6-45BC-6066-D4EA5880B371}"/>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0" i="0" u="none" strike="noStrike">
                <a:effectLst/>
              </a:rPr>
              <a:t>Movva, R., Balachandar, S., Peng, K., Agostini, G., Garg, N., &amp; Pierson, E. (2023). </a:t>
            </a:r>
            <a:r>
              <a:rPr lang="en-US" b="0" i="0" u="none" strike="noStrike">
                <a:effectLst/>
                <a:hlinkClick r:id="rId2"/>
              </a:rPr>
              <a:t>Large language models shape and are shaped by society: A survey of arXiv publication patterns</a:t>
            </a:r>
            <a:r>
              <a:rPr lang="en-US" b="0" i="0" u="none" strike="noStrike">
                <a:effectLst/>
              </a:rPr>
              <a:t>. </a:t>
            </a:r>
            <a:r>
              <a:rPr lang="en-US" b="0" i="1" u="none" strike="noStrike">
                <a:effectLst/>
              </a:rPr>
              <a:t>arXiv preprint arXiv:2307.10700</a:t>
            </a:r>
            <a:r>
              <a:rPr lang="en-US" b="0" i="0" u="none" strike="noStrike">
                <a:effectLst/>
              </a:rPr>
              <a:t>.</a:t>
            </a:r>
            <a:endParaRPr lang="en-US"/>
          </a:p>
        </p:txBody>
      </p:sp>
      <p:pic>
        <p:nvPicPr>
          <p:cNvPr id="8" name="Picture 7">
            <a:extLst>
              <a:ext uri="{FF2B5EF4-FFF2-40B4-BE49-F238E27FC236}">
                <a16:creationId xmlns:a16="http://schemas.microsoft.com/office/drawing/2014/main" id="{2A712674-3F7B-5C1B-267A-02607A793B2E}"/>
              </a:ext>
            </a:extLst>
          </p:cNvPr>
          <p:cNvPicPr>
            <a:picLocks noChangeAspect="1"/>
          </p:cNvPicPr>
          <p:nvPr/>
        </p:nvPicPr>
        <p:blipFill>
          <a:blip r:embed="rId3"/>
          <a:stretch>
            <a:fillRect/>
          </a:stretch>
        </p:blipFill>
        <p:spPr>
          <a:xfrm>
            <a:off x="1552239" y="2729397"/>
            <a:ext cx="3492596" cy="3483864"/>
          </a:xfrm>
          <a:prstGeom prst="rect">
            <a:avLst/>
          </a:prstGeom>
        </p:spPr>
      </p:pic>
      <p:pic>
        <p:nvPicPr>
          <p:cNvPr id="9" name="Picture 8">
            <a:extLst>
              <a:ext uri="{FF2B5EF4-FFF2-40B4-BE49-F238E27FC236}">
                <a16:creationId xmlns:a16="http://schemas.microsoft.com/office/drawing/2014/main" id="{F980CEEA-763C-F58C-6FD5-B1E33774AD8C}"/>
              </a:ext>
            </a:extLst>
          </p:cNvPr>
          <p:cNvPicPr>
            <a:picLocks noChangeAspect="1"/>
          </p:cNvPicPr>
          <p:nvPr/>
        </p:nvPicPr>
        <p:blipFill>
          <a:blip r:embed="rId4"/>
          <a:stretch>
            <a:fillRect/>
          </a:stretch>
        </p:blipFill>
        <p:spPr>
          <a:xfrm>
            <a:off x="6198781" y="3035328"/>
            <a:ext cx="5523082" cy="2872002"/>
          </a:xfrm>
          <a:prstGeom prst="rect">
            <a:avLst/>
          </a:prstGeom>
        </p:spPr>
      </p:pic>
    </p:spTree>
    <p:extLst>
      <p:ext uri="{BB962C8B-B14F-4D97-AF65-F5344CB8AC3E}">
        <p14:creationId xmlns:p14="http://schemas.microsoft.com/office/powerpoint/2010/main" val="2831536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67E80D-4B62-1E16-D6AB-E467FFBEFE53}"/>
              </a:ext>
            </a:extLst>
          </p:cNvPr>
          <p:cNvSpPr>
            <a:spLocks noGrp="1"/>
          </p:cNvSpPr>
          <p:nvPr>
            <p:ph type="title"/>
          </p:nvPr>
        </p:nvSpPr>
        <p:spPr>
          <a:xfrm>
            <a:off x="1043631" y="809898"/>
            <a:ext cx="9942716" cy="1554480"/>
          </a:xfrm>
        </p:spPr>
        <p:txBody>
          <a:bodyPr anchor="ctr">
            <a:normAutofit/>
          </a:bodyPr>
          <a:lstStyle/>
          <a:p>
            <a:r>
              <a:rPr lang="en-US" sz="4800" dirty="0"/>
              <a:t>Discussion</a:t>
            </a:r>
          </a:p>
        </p:txBody>
      </p:sp>
      <p:sp>
        <p:nvSpPr>
          <p:cNvPr id="3" name="Content Placeholder 2">
            <a:extLst>
              <a:ext uri="{FF2B5EF4-FFF2-40B4-BE49-F238E27FC236}">
                <a16:creationId xmlns:a16="http://schemas.microsoft.com/office/drawing/2014/main" id="{B00E944E-E584-0759-BF48-861BABF7E7E5}"/>
              </a:ext>
            </a:extLst>
          </p:cNvPr>
          <p:cNvSpPr>
            <a:spLocks noGrp="1"/>
          </p:cNvSpPr>
          <p:nvPr>
            <p:ph idx="1"/>
          </p:nvPr>
        </p:nvSpPr>
        <p:spPr>
          <a:xfrm>
            <a:off x="1043631" y="2787602"/>
            <a:ext cx="9941319" cy="3124658"/>
          </a:xfrm>
        </p:spPr>
        <p:txBody>
          <a:bodyPr anchor="ctr">
            <a:normAutofit/>
          </a:bodyPr>
          <a:lstStyle/>
          <a:p>
            <a:r>
              <a:rPr lang="en-US" sz="2400" dirty="0"/>
              <a:t>NLP methods that you have used for metadata extraction/generation?</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71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E2CC403-21CD-41DF-BAC4-329D7FF03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C99D9D-26CF-CFD2-8154-95545E7952AA}"/>
              </a:ext>
            </a:extLst>
          </p:cNvPr>
          <p:cNvSpPr>
            <a:spLocks noGrp="1"/>
          </p:cNvSpPr>
          <p:nvPr>
            <p:ph type="title"/>
          </p:nvPr>
        </p:nvSpPr>
        <p:spPr>
          <a:xfrm>
            <a:off x="1078828" y="1147158"/>
            <a:ext cx="6038470" cy="4713316"/>
          </a:xfrm>
        </p:spPr>
        <p:txBody>
          <a:bodyPr vert="horz" lIns="91440" tIns="45720" rIns="91440" bIns="45720" rtlCol="0" anchor="ctr">
            <a:normAutofit/>
          </a:bodyPr>
          <a:lstStyle/>
          <a:p>
            <a:r>
              <a:rPr lang="en-US" sz="6000" kern="1200">
                <a:solidFill>
                  <a:schemeClr val="tx1"/>
                </a:solidFill>
                <a:latin typeface="+mj-lt"/>
                <a:ea typeface="+mj-ea"/>
                <a:cs typeface="+mj-cs"/>
              </a:rPr>
              <a:t>Part II – Prompt Engineering Strategies</a:t>
            </a:r>
          </a:p>
        </p:txBody>
      </p:sp>
      <p:grpSp>
        <p:nvGrpSpPr>
          <p:cNvPr id="16" name="Group 15">
            <a:extLst>
              <a:ext uri="{FF2B5EF4-FFF2-40B4-BE49-F238E27FC236}">
                <a16:creationId xmlns:a16="http://schemas.microsoft.com/office/drawing/2014/main" id="{B13AA5FE-3FFC-4725-9ADD-E428544EC6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7" name="Rectangle 16">
              <a:extLst>
                <a:ext uri="{FF2B5EF4-FFF2-40B4-BE49-F238E27FC236}">
                  <a16:creationId xmlns:a16="http://schemas.microsoft.com/office/drawing/2014/main" id="{4FA70700-3F72-44D4-8175-FEB2B9B23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093C0F6-5741-4C9D-90FF-A25824BFC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21B2E1B-E962-432C-ADA1-2934CE3C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7653717E-6F8C-43E0-9893-C03AE87D1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5BB14B4-EC3F-47C7-9AF3-B0E017B75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66160" y="391886"/>
            <a:ext cx="402901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93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33" name="Group 103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34" name="Freeform: Shape 103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7" name="Rectangle 103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Isosceles Triangle 103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860E8E-E920-BEE4-2D07-AEE681B2503D}"/>
              </a:ext>
            </a:extLst>
          </p:cNvPr>
          <p:cNvSpPr>
            <a:spLocks/>
          </p:cNvSpPr>
          <p:nvPr/>
        </p:nvSpPr>
        <p:spPr>
          <a:xfrm>
            <a:off x="1918554" y="2365880"/>
            <a:ext cx="2065916" cy="1113744"/>
          </a:xfrm>
          <a:prstGeom prst="rect">
            <a:avLst/>
          </a:prstGeom>
        </p:spPr>
        <p:txBody>
          <a:bodyPr>
            <a:noAutofit/>
          </a:bodyPr>
          <a:lstStyle/>
          <a:p>
            <a:pPr defTabSz="768096">
              <a:spcAft>
                <a:spcPts val="600"/>
              </a:spcAft>
            </a:pPr>
            <a:r>
              <a:rPr lang="en-US" sz="2688" kern="1200">
                <a:solidFill>
                  <a:schemeClr val="tx1"/>
                </a:solidFill>
                <a:latin typeface="+mn-lt"/>
                <a:ea typeface="+mn-ea"/>
                <a:cs typeface="+mn-cs"/>
              </a:rPr>
              <a:t>Typology of prompting methods</a:t>
            </a:r>
            <a:endParaRPr lang="en-US" sz="3200"/>
          </a:p>
        </p:txBody>
      </p:sp>
      <p:pic>
        <p:nvPicPr>
          <p:cNvPr id="1026" name="Picture 2" descr="Fig. 1.">
            <a:extLst>
              <a:ext uri="{FF2B5EF4-FFF2-40B4-BE49-F238E27FC236}">
                <a16:creationId xmlns:a16="http://schemas.microsoft.com/office/drawing/2014/main" id="{EADEBA8C-A051-0F4C-744B-A6E66D8A0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9286" y="782662"/>
            <a:ext cx="6167500" cy="48064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2234DE-9D9B-13CB-13AE-C01B3B56ADB9}"/>
              </a:ext>
            </a:extLst>
          </p:cNvPr>
          <p:cNvSpPr txBox="1"/>
          <p:nvPr/>
        </p:nvSpPr>
        <p:spPr>
          <a:xfrm>
            <a:off x="1678373" y="5682846"/>
            <a:ext cx="8835254" cy="531686"/>
          </a:xfrm>
          <a:prstGeom prst="rect">
            <a:avLst/>
          </a:prstGeom>
        </p:spPr>
        <p:txBody>
          <a:bodyPr vert="horz" lIns="91440" tIns="45720" rIns="91440" bIns="45720" rtlCol="0">
            <a:normAutofit/>
          </a:bodyPr>
          <a:lstStyle/>
          <a:p>
            <a:pPr defTabSz="768096">
              <a:lnSpc>
                <a:spcPct val="90000"/>
              </a:lnSpc>
              <a:spcAft>
                <a:spcPts val="504"/>
              </a:spcAft>
            </a:pPr>
            <a:r>
              <a:rPr lang="en-US" sz="1008" kern="1200">
                <a:solidFill>
                  <a:schemeClr val="tx1"/>
                </a:solidFill>
                <a:latin typeface="+mn-lt"/>
                <a:ea typeface="+mn-ea"/>
                <a:cs typeface="+mn-cs"/>
              </a:rPr>
              <a:t>Liu, P., Yuan, W., Fu, J., Jiang, Z., Hayashi, H., &amp; </a:t>
            </a:r>
            <a:r>
              <a:rPr lang="en-US" sz="1008" kern="1200" err="1">
                <a:solidFill>
                  <a:schemeClr val="tx1"/>
                </a:solidFill>
                <a:latin typeface="+mn-lt"/>
                <a:ea typeface="+mn-ea"/>
                <a:cs typeface="+mn-cs"/>
              </a:rPr>
              <a:t>Neubig</a:t>
            </a:r>
            <a:r>
              <a:rPr lang="en-US" sz="1008" kern="1200">
                <a:solidFill>
                  <a:schemeClr val="tx1"/>
                </a:solidFill>
                <a:latin typeface="+mn-lt"/>
                <a:ea typeface="+mn-ea"/>
                <a:cs typeface="+mn-cs"/>
              </a:rPr>
              <a:t>, G. (2023). Pre-train, prompt, and predict: A systematic survey of prompting methods in natural language processing. </a:t>
            </a:r>
            <a:r>
              <a:rPr lang="en-US" sz="1008" i="1" kern="1200">
                <a:solidFill>
                  <a:schemeClr val="tx1"/>
                </a:solidFill>
                <a:latin typeface="+mn-lt"/>
                <a:ea typeface="+mn-ea"/>
                <a:cs typeface="+mn-cs"/>
              </a:rPr>
              <a:t>ACM Computing Surveys</a:t>
            </a:r>
            <a:r>
              <a:rPr lang="en-US" sz="1008" kern="1200">
                <a:solidFill>
                  <a:schemeClr val="tx1"/>
                </a:solidFill>
                <a:latin typeface="+mn-lt"/>
                <a:ea typeface="+mn-ea"/>
                <a:cs typeface="+mn-cs"/>
              </a:rPr>
              <a:t>, </a:t>
            </a:r>
            <a:r>
              <a:rPr lang="en-US" sz="1008" i="1" kern="1200">
                <a:solidFill>
                  <a:schemeClr val="tx1"/>
                </a:solidFill>
                <a:latin typeface="+mn-lt"/>
                <a:ea typeface="+mn-ea"/>
                <a:cs typeface="+mn-cs"/>
              </a:rPr>
              <a:t>55</a:t>
            </a:r>
            <a:r>
              <a:rPr lang="en-US" sz="1008" kern="1200">
                <a:solidFill>
                  <a:schemeClr val="tx1"/>
                </a:solidFill>
                <a:latin typeface="+mn-lt"/>
                <a:ea typeface="+mn-ea"/>
                <a:cs typeface="+mn-cs"/>
              </a:rPr>
              <a:t>(9), 1-35.</a:t>
            </a:r>
            <a:endParaRPr lang="en-US" sz="1200"/>
          </a:p>
        </p:txBody>
      </p:sp>
    </p:spTree>
    <p:extLst>
      <p:ext uri="{BB962C8B-B14F-4D97-AF65-F5344CB8AC3E}">
        <p14:creationId xmlns:p14="http://schemas.microsoft.com/office/powerpoint/2010/main" val="56072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747A02-48C6-6DC8-2E8E-00339F300E56}"/>
              </a:ext>
            </a:extLst>
          </p:cNvPr>
          <p:cNvSpPr>
            <a:spLocks noGrp="1"/>
          </p:cNvSpPr>
          <p:nvPr>
            <p:ph type="title"/>
          </p:nvPr>
        </p:nvSpPr>
        <p:spPr>
          <a:xfrm>
            <a:off x="1045028" y="1336329"/>
            <a:ext cx="3892732" cy="4382588"/>
          </a:xfrm>
        </p:spPr>
        <p:txBody>
          <a:bodyPr anchor="ctr">
            <a:normAutofit/>
          </a:bodyPr>
          <a:lstStyle/>
          <a:p>
            <a:r>
              <a:rPr lang="en-US" sz="4000" dirty="0"/>
              <a:t>Prompt engineering strategies for text classification</a:t>
            </a:r>
          </a:p>
        </p:txBody>
      </p:sp>
      <p:grpSp>
        <p:nvGrpSpPr>
          <p:cNvPr id="21" name="Group 2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22" name="Rectangle 2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FFF2BC-2B1F-A3DB-E89C-B4EFF23F24E0}"/>
              </a:ext>
            </a:extLst>
          </p:cNvPr>
          <p:cNvSpPr>
            <a:spLocks noGrp="1"/>
          </p:cNvSpPr>
          <p:nvPr>
            <p:ph idx="1"/>
          </p:nvPr>
        </p:nvSpPr>
        <p:spPr>
          <a:xfrm>
            <a:off x="6096001" y="1336329"/>
            <a:ext cx="5260848" cy="4382588"/>
          </a:xfrm>
        </p:spPr>
        <p:txBody>
          <a:bodyPr anchor="ctr">
            <a:normAutofit/>
          </a:bodyPr>
          <a:lstStyle/>
          <a:p>
            <a:pPr marL="0" indent="0">
              <a:buNone/>
            </a:pPr>
            <a:r>
              <a:rPr lang="en-US" sz="2000" dirty="0"/>
              <a:t>A few commonly used strategies</a:t>
            </a:r>
          </a:p>
          <a:p>
            <a:pPr marL="0" indent="0">
              <a:buNone/>
            </a:pPr>
            <a:endParaRPr lang="en-US" sz="2000" dirty="0"/>
          </a:p>
          <a:p>
            <a:r>
              <a:rPr lang="en-US" sz="2000" dirty="0"/>
              <a:t>Zero shot</a:t>
            </a:r>
          </a:p>
          <a:p>
            <a:pPr lvl="1"/>
            <a:r>
              <a:rPr lang="en-US" sz="2000" dirty="0"/>
              <a:t>Filled mask</a:t>
            </a:r>
          </a:p>
          <a:p>
            <a:pPr lvl="1"/>
            <a:r>
              <a:rPr lang="en-US" sz="2000" dirty="0"/>
              <a:t>instruction</a:t>
            </a:r>
          </a:p>
          <a:p>
            <a:r>
              <a:rPr lang="en-US" sz="2000" dirty="0"/>
              <a:t>In-context learning / few shots</a:t>
            </a:r>
          </a:p>
          <a:p>
            <a:r>
              <a:rPr lang="en-US" sz="2000" dirty="0"/>
              <a:t>Chain-of-thought</a:t>
            </a:r>
          </a:p>
          <a:p>
            <a:endParaRPr lang="en-US" sz="2000" dirty="0"/>
          </a:p>
        </p:txBody>
      </p:sp>
    </p:spTree>
    <p:extLst>
      <p:ext uri="{BB962C8B-B14F-4D97-AF65-F5344CB8AC3E}">
        <p14:creationId xmlns:p14="http://schemas.microsoft.com/office/powerpoint/2010/main" val="151579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A78B0C-7536-2CE2-DA12-FBD88B75E76F}"/>
              </a:ext>
            </a:extLst>
          </p:cNvPr>
          <p:cNvSpPr>
            <a:spLocks noGrp="1"/>
          </p:cNvSpPr>
          <p:nvPr>
            <p:ph type="title"/>
          </p:nvPr>
        </p:nvSpPr>
        <p:spPr>
          <a:xfrm>
            <a:off x="1043631" y="873940"/>
            <a:ext cx="4928291" cy="1035781"/>
          </a:xfrm>
        </p:spPr>
        <p:txBody>
          <a:bodyPr anchor="ctr">
            <a:normAutofit/>
          </a:bodyPr>
          <a:lstStyle/>
          <a:p>
            <a:r>
              <a:rPr lang="en-US" sz="3300"/>
              <a:t>Zero-shot classification with filled mask</a:t>
            </a:r>
          </a:p>
        </p:txBody>
      </p:sp>
      <p:sp>
        <p:nvSpPr>
          <p:cNvPr id="3" name="Content Placeholder 2">
            <a:extLst>
              <a:ext uri="{FF2B5EF4-FFF2-40B4-BE49-F238E27FC236}">
                <a16:creationId xmlns:a16="http://schemas.microsoft.com/office/drawing/2014/main" id="{78F15950-138D-2929-7244-4B026A4650DC}"/>
              </a:ext>
            </a:extLst>
          </p:cNvPr>
          <p:cNvSpPr>
            <a:spLocks noGrp="1"/>
          </p:cNvSpPr>
          <p:nvPr>
            <p:ph idx="1"/>
          </p:nvPr>
        </p:nvSpPr>
        <p:spPr>
          <a:xfrm>
            <a:off x="1045029" y="2524721"/>
            <a:ext cx="4991629" cy="3677123"/>
          </a:xfrm>
        </p:spPr>
        <p:txBody>
          <a:bodyPr anchor="ctr">
            <a:normAutofit/>
          </a:bodyPr>
          <a:lstStyle/>
          <a:p>
            <a:r>
              <a:rPr lang="en-US" sz="1800"/>
              <a:t>Language models like BERT are pretrained to predict masked tokens in text on thousands of books and large Wikipedia dumps.</a:t>
            </a:r>
          </a:p>
          <a:p>
            <a:r>
              <a:rPr lang="en-US" sz="1800"/>
              <a:t>To successfully predict a missing token, the model needs to be aware of the topic in the context.</a:t>
            </a:r>
          </a:p>
          <a:p>
            <a:r>
              <a:rPr lang="en-US" sz="1800"/>
              <a:t>We can try trick the model into classifying a document for us by providing a sentence like “this section was about the topic [MASK].”</a:t>
            </a:r>
          </a:p>
        </p:txBody>
      </p:sp>
      <p:sp>
        <p:nvSpPr>
          <p:cNvPr id="19" name="Rectangle 18">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BEB844E-4E23-04B3-D5CF-ECA519184AA8}"/>
              </a:ext>
            </a:extLst>
          </p:cNvPr>
          <p:cNvPicPr>
            <a:picLocks noChangeAspect="1"/>
          </p:cNvPicPr>
          <p:nvPr/>
        </p:nvPicPr>
        <p:blipFill>
          <a:blip r:embed="rId2"/>
          <a:stretch>
            <a:fillRect/>
          </a:stretch>
        </p:blipFill>
        <p:spPr>
          <a:xfrm>
            <a:off x="6841066" y="1171608"/>
            <a:ext cx="4305905" cy="1657772"/>
          </a:xfrm>
          <a:prstGeom prst="rect">
            <a:avLst/>
          </a:prstGeom>
        </p:spPr>
      </p:pic>
      <p:sp>
        <p:nvSpPr>
          <p:cNvPr id="21" name="Rectangle 20">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9856908-609F-8FB5-22A3-8FCD49EE035A}"/>
              </a:ext>
            </a:extLst>
          </p:cNvPr>
          <p:cNvPicPr>
            <a:picLocks noChangeAspect="1"/>
          </p:cNvPicPr>
          <p:nvPr/>
        </p:nvPicPr>
        <p:blipFill>
          <a:blip r:embed="rId3"/>
          <a:stretch>
            <a:fillRect/>
          </a:stretch>
        </p:blipFill>
        <p:spPr>
          <a:xfrm>
            <a:off x="6841066" y="4049509"/>
            <a:ext cx="4305905" cy="1625478"/>
          </a:xfrm>
          <a:prstGeom prst="rect">
            <a:avLst/>
          </a:prstGeom>
        </p:spPr>
      </p:pic>
      <p:cxnSp>
        <p:nvCxnSpPr>
          <p:cNvPr id="23" name="Straight Connector 2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322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5549E48-55B4-43FA-96F3-A3F777E0F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A2BBC8C-2521-D9B7-C7EC-2CCD19D0E95D}"/>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Models for fill-mask</a:t>
            </a:r>
          </a:p>
        </p:txBody>
      </p:sp>
      <p:sp>
        <p:nvSpPr>
          <p:cNvPr id="22" name="Rectangle 21">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241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creenshot of a social media post&#10;&#10;Description automatically generated">
            <a:extLst>
              <a:ext uri="{FF2B5EF4-FFF2-40B4-BE49-F238E27FC236}">
                <a16:creationId xmlns:a16="http://schemas.microsoft.com/office/drawing/2014/main" id="{6D0E7434-EE9B-DF2F-8229-4C5AAA9EE238}"/>
              </a:ext>
            </a:extLst>
          </p:cNvPr>
          <p:cNvPicPr>
            <a:picLocks noChangeAspect="1"/>
          </p:cNvPicPr>
          <p:nvPr/>
        </p:nvPicPr>
        <p:blipFill>
          <a:blip r:embed="rId2"/>
          <a:stretch>
            <a:fillRect/>
          </a:stretch>
        </p:blipFill>
        <p:spPr>
          <a:xfrm>
            <a:off x="320040" y="2967776"/>
            <a:ext cx="3703320" cy="2407157"/>
          </a:xfrm>
          <a:prstGeom prst="rect">
            <a:avLst/>
          </a:prstGeom>
        </p:spPr>
      </p:pic>
      <p:pic>
        <p:nvPicPr>
          <p:cNvPr id="5" name="Picture 4" descr="A group of black text&#10;&#10;Description automatically generated">
            <a:extLst>
              <a:ext uri="{FF2B5EF4-FFF2-40B4-BE49-F238E27FC236}">
                <a16:creationId xmlns:a16="http://schemas.microsoft.com/office/drawing/2014/main" id="{36EE7537-531F-DB5D-AA07-C449593DE898}"/>
              </a:ext>
            </a:extLst>
          </p:cNvPr>
          <p:cNvPicPr>
            <a:picLocks noChangeAspect="1"/>
          </p:cNvPicPr>
          <p:nvPr/>
        </p:nvPicPr>
        <p:blipFill>
          <a:blip r:embed="rId3"/>
          <a:stretch>
            <a:fillRect/>
          </a:stretch>
        </p:blipFill>
        <p:spPr>
          <a:xfrm>
            <a:off x="4244340" y="3175158"/>
            <a:ext cx="3703320" cy="1982365"/>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2470150F-BDBE-FB52-B762-1EF8FDB3B300}"/>
              </a:ext>
            </a:extLst>
          </p:cNvPr>
          <p:cNvPicPr>
            <a:picLocks noChangeAspect="1"/>
          </p:cNvPicPr>
          <p:nvPr/>
        </p:nvPicPr>
        <p:blipFill>
          <a:blip r:embed="rId4"/>
          <a:stretch>
            <a:fillRect/>
          </a:stretch>
        </p:blipFill>
        <p:spPr>
          <a:xfrm>
            <a:off x="8165592" y="3911738"/>
            <a:ext cx="3703320" cy="509206"/>
          </a:xfrm>
          <a:prstGeom prst="rect">
            <a:avLst/>
          </a:prstGeom>
        </p:spPr>
      </p:pic>
    </p:spTree>
    <p:extLst>
      <p:ext uri="{BB962C8B-B14F-4D97-AF65-F5344CB8AC3E}">
        <p14:creationId xmlns:p14="http://schemas.microsoft.com/office/powerpoint/2010/main" val="1293263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C5CDA5-7DDF-CE8E-E835-94FDC701B243}"/>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000"/>
              <a:t>Filled-mask for topic classification</a:t>
            </a:r>
            <a:endParaRPr lang="en-US" sz="4000" dirty="0"/>
          </a:p>
        </p:txBody>
      </p:sp>
      <p:sp>
        <p:nvSpPr>
          <p:cNvPr id="1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05FCC0B-CB13-56A9-C7F9-CBA3B883F4FA}"/>
              </a:ext>
            </a:extLst>
          </p:cNvPr>
          <p:cNvPicPr>
            <a:picLocks noChangeAspect="1"/>
          </p:cNvPicPr>
          <p:nvPr/>
        </p:nvPicPr>
        <p:blipFill>
          <a:blip r:embed="rId2"/>
          <a:stretch>
            <a:fillRect/>
          </a:stretch>
        </p:blipFill>
        <p:spPr>
          <a:xfrm>
            <a:off x="320040" y="3315606"/>
            <a:ext cx="5614416" cy="2259803"/>
          </a:xfrm>
          <a:prstGeom prst="rect">
            <a:avLst/>
          </a:prstGeom>
        </p:spPr>
      </p:pic>
      <p:pic>
        <p:nvPicPr>
          <p:cNvPr id="5" name="Picture 4">
            <a:extLst>
              <a:ext uri="{FF2B5EF4-FFF2-40B4-BE49-F238E27FC236}">
                <a16:creationId xmlns:a16="http://schemas.microsoft.com/office/drawing/2014/main" id="{349C3383-4F25-1AEF-750B-DA1DA957390D}"/>
              </a:ext>
            </a:extLst>
          </p:cNvPr>
          <p:cNvPicPr>
            <a:picLocks noChangeAspect="1"/>
          </p:cNvPicPr>
          <p:nvPr/>
        </p:nvPicPr>
        <p:blipFill>
          <a:blip r:embed="rId3"/>
          <a:stretch>
            <a:fillRect/>
          </a:stretch>
        </p:blipFill>
        <p:spPr>
          <a:xfrm>
            <a:off x="6254496" y="3863013"/>
            <a:ext cx="5614416" cy="1164990"/>
          </a:xfrm>
          <a:prstGeom prst="rect">
            <a:avLst/>
          </a:prstGeom>
        </p:spPr>
      </p:pic>
    </p:spTree>
    <p:extLst>
      <p:ext uri="{BB962C8B-B14F-4D97-AF65-F5344CB8AC3E}">
        <p14:creationId xmlns:p14="http://schemas.microsoft.com/office/powerpoint/2010/main" val="3722995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code&#10;&#10;Description automatically generated">
            <a:extLst>
              <a:ext uri="{FF2B5EF4-FFF2-40B4-BE49-F238E27FC236}">
                <a16:creationId xmlns:a16="http://schemas.microsoft.com/office/drawing/2014/main" id="{65859E1E-3485-16DB-692A-AFFA577EF468}"/>
              </a:ext>
            </a:extLst>
          </p:cNvPr>
          <p:cNvPicPr>
            <a:picLocks noChangeAspect="1"/>
          </p:cNvPicPr>
          <p:nvPr/>
        </p:nvPicPr>
        <p:blipFill>
          <a:blip r:embed="rId2"/>
          <a:stretch>
            <a:fillRect/>
          </a:stretch>
        </p:blipFill>
        <p:spPr>
          <a:xfrm>
            <a:off x="4776788" y="938213"/>
            <a:ext cx="6780213" cy="2119313"/>
          </a:xfrm>
          <a:prstGeom prst="rect">
            <a:avLst/>
          </a:prstGeom>
        </p:spPr>
      </p:pic>
      <p:pic>
        <p:nvPicPr>
          <p:cNvPr id="3" name="Picture 2" descr="A screen shot of a computer code&#10;&#10;Description automatically generated">
            <a:extLst>
              <a:ext uri="{FF2B5EF4-FFF2-40B4-BE49-F238E27FC236}">
                <a16:creationId xmlns:a16="http://schemas.microsoft.com/office/drawing/2014/main" id="{27704FF9-9AC4-9D6D-9D18-8EA17EC0CEA7}"/>
              </a:ext>
            </a:extLst>
          </p:cNvPr>
          <p:cNvPicPr>
            <a:picLocks noChangeAspect="1"/>
          </p:cNvPicPr>
          <p:nvPr/>
        </p:nvPicPr>
        <p:blipFill>
          <a:blip r:embed="rId3"/>
          <a:stretch>
            <a:fillRect/>
          </a:stretch>
        </p:blipFill>
        <p:spPr>
          <a:xfrm>
            <a:off x="4776788" y="3117850"/>
            <a:ext cx="6780213" cy="1495425"/>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1C3D26D7-5DE8-63F4-ACA2-21801706FA55}"/>
              </a:ext>
            </a:extLst>
          </p:cNvPr>
          <p:cNvPicPr>
            <a:picLocks noChangeAspect="1"/>
          </p:cNvPicPr>
          <p:nvPr/>
        </p:nvPicPr>
        <p:blipFill>
          <a:blip r:embed="rId4"/>
          <a:stretch>
            <a:fillRect/>
          </a:stretch>
        </p:blipFill>
        <p:spPr>
          <a:xfrm>
            <a:off x="4776788" y="4675188"/>
            <a:ext cx="6780213" cy="1239838"/>
          </a:xfrm>
          <a:prstGeom prst="rect">
            <a:avLst/>
          </a:prstGeom>
        </p:spPr>
      </p:pic>
      <p:sp>
        <p:nvSpPr>
          <p:cNvPr id="2" name="Title 1">
            <a:extLst>
              <a:ext uri="{FF2B5EF4-FFF2-40B4-BE49-F238E27FC236}">
                <a16:creationId xmlns:a16="http://schemas.microsoft.com/office/drawing/2014/main" id="{DF2FD186-E591-88BE-6080-3D1F0B619FE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A challenging task</a:t>
            </a:r>
          </a:p>
        </p:txBody>
      </p:sp>
    </p:spTree>
    <p:extLst>
      <p:ext uri="{BB962C8B-B14F-4D97-AF65-F5344CB8AC3E}">
        <p14:creationId xmlns:p14="http://schemas.microsoft.com/office/powerpoint/2010/main" val="2086398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B85B3D8-1E85-4E55-9F6B-4DB259252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06D97E-7384-F9D3-1177-F0B192B57E25}"/>
              </a:ext>
            </a:extLst>
          </p:cNvPr>
          <p:cNvSpPr>
            <a:spLocks noGrp="1"/>
          </p:cNvSpPr>
          <p:nvPr>
            <p:ph type="title"/>
          </p:nvPr>
        </p:nvSpPr>
        <p:spPr>
          <a:xfrm>
            <a:off x="1045028" y="1476769"/>
            <a:ext cx="3892732" cy="4199710"/>
          </a:xfrm>
        </p:spPr>
        <p:txBody>
          <a:bodyPr anchor="ctr">
            <a:normAutofit/>
          </a:bodyPr>
          <a:lstStyle/>
          <a:p>
            <a:r>
              <a:rPr lang="en-US" sz="3800" dirty="0"/>
              <a:t>Text classification is a common NLP task for creating metadata that need to be inferred from textual documents</a:t>
            </a:r>
          </a:p>
        </p:txBody>
      </p:sp>
      <p:grpSp>
        <p:nvGrpSpPr>
          <p:cNvPr id="15" name="Group 1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47E602C-91CB-6EC9-650F-64131A9CD1C5}"/>
              </a:ext>
            </a:extLst>
          </p:cNvPr>
          <p:cNvSpPr>
            <a:spLocks noGrp="1"/>
          </p:cNvSpPr>
          <p:nvPr>
            <p:ph idx="1"/>
          </p:nvPr>
        </p:nvSpPr>
        <p:spPr>
          <a:xfrm>
            <a:off x="5743381" y="2050387"/>
            <a:ext cx="5855790" cy="2985812"/>
          </a:xfrm>
        </p:spPr>
        <p:txBody>
          <a:bodyPr>
            <a:noAutofit/>
          </a:bodyPr>
          <a:lstStyle/>
          <a:p>
            <a:pPr marL="114300" indent="-114300" defTabSz="457200"/>
            <a:r>
              <a:rPr lang="en-US" sz="1800" dirty="0"/>
              <a:t>Named-Entity Recognition (NER)</a:t>
            </a:r>
          </a:p>
          <a:p>
            <a:pPr marL="0" indent="0">
              <a:buNone/>
            </a:pPr>
            <a:r>
              <a:rPr lang="en-US" sz="1400" dirty="0"/>
              <a:t>Sentence	“The symptoms suggest a possible case of </a:t>
            </a:r>
            <a:r>
              <a:rPr lang="en-US" sz="1400" b="1" dirty="0"/>
              <a:t>rheumatoid arthritis</a:t>
            </a:r>
            <a:r>
              <a:rPr lang="en-US" sz="1400" dirty="0"/>
              <a:t>.”</a:t>
            </a:r>
          </a:p>
          <a:p>
            <a:pPr marL="0" indent="0">
              <a:spcBef>
                <a:spcPts val="0"/>
              </a:spcBef>
              <a:spcAft>
                <a:spcPts val="600"/>
              </a:spcAft>
              <a:buNone/>
            </a:pPr>
            <a:r>
              <a:rPr lang="en-US" sz="1400" dirty="0"/>
              <a:t>NER tagging	“O O O O O O O B-Disease I-Disease O”</a:t>
            </a:r>
          </a:p>
          <a:p>
            <a:pPr marL="114300" indent="-114300" defTabSz="457200">
              <a:spcBef>
                <a:spcPts val="500"/>
              </a:spcBef>
            </a:pPr>
            <a:r>
              <a:rPr lang="en-US" sz="1800" dirty="0"/>
              <a:t>Relation Extraction (RE)</a:t>
            </a:r>
          </a:p>
          <a:p>
            <a:pPr marL="0" indent="0">
              <a:buNone/>
            </a:pPr>
            <a:r>
              <a:rPr lang="en-US" sz="1400" dirty="0"/>
              <a:t>Sentence	“Smoking </a:t>
            </a:r>
            <a:r>
              <a:rPr lang="en-US" sz="1400" b="1" dirty="0"/>
              <a:t>causes</a:t>
            </a:r>
            <a:r>
              <a:rPr lang="en-US" sz="1400" dirty="0"/>
              <a:t> cancer”</a:t>
            </a:r>
          </a:p>
          <a:p>
            <a:pPr marL="0" indent="0">
              <a:spcBef>
                <a:spcPts val="0"/>
              </a:spcBef>
              <a:spcAft>
                <a:spcPts val="600"/>
              </a:spcAft>
              <a:buNone/>
            </a:pPr>
            <a:r>
              <a:rPr lang="en-US" sz="1400" dirty="0"/>
              <a:t>Relation	e1=“smoking”, e2=“cancer”, r= causal</a:t>
            </a:r>
            <a:endParaRPr lang="en-US" sz="1800" dirty="0"/>
          </a:p>
          <a:p>
            <a:pPr marL="114300" indent="-114300" defTabSz="457200">
              <a:spcBef>
                <a:spcPts val="500"/>
              </a:spcBef>
            </a:pPr>
            <a:r>
              <a:rPr lang="en-US" sz="1800" dirty="0"/>
              <a:t>Many other ad hoc classification tasks, </a:t>
            </a:r>
          </a:p>
          <a:p>
            <a:pPr marL="0" indent="0" defTabSz="457200">
              <a:spcBef>
                <a:spcPts val="500"/>
              </a:spcBef>
              <a:buNone/>
            </a:pPr>
            <a:r>
              <a:rPr lang="en-US" sz="1800" dirty="0"/>
              <a:t>	</a:t>
            </a:r>
            <a:r>
              <a:rPr lang="en-US" sz="1400" dirty="0"/>
              <a:t>e.g.</a:t>
            </a:r>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MeSH</a:t>
            </a:r>
            <a:r>
              <a:rPr lang="en-US" sz="1400" kern="1200" dirty="0">
                <a:solidFill>
                  <a:schemeClr val="tx1"/>
                </a:solidFill>
                <a:latin typeface="+mn-lt"/>
                <a:ea typeface="+mn-ea"/>
                <a:cs typeface="+mn-cs"/>
              </a:rPr>
              <a:t> terms,</a:t>
            </a:r>
          </a:p>
          <a:p>
            <a:pPr marL="0" indent="0" defTabSz="457200">
              <a:spcBef>
                <a:spcPts val="500"/>
              </a:spcBef>
              <a:buNone/>
            </a:pPr>
            <a:r>
              <a:rPr lang="en-US" sz="1400" dirty="0"/>
              <a:t>	</a:t>
            </a:r>
            <a:r>
              <a:rPr lang="en-US" sz="1400" kern="1200" dirty="0">
                <a:solidFill>
                  <a:schemeClr val="tx1"/>
                </a:solidFill>
                <a:latin typeface="+mn-lt"/>
                <a:ea typeface="+mn-ea"/>
                <a:cs typeface="+mn-cs"/>
              </a:rPr>
              <a:t>Publication Type – cohort, RCT, etc.?</a:t>
            </a:r>
          </a:p>
          <a:p>
            <a:pPr marL="0" indent="0" defTabSz="457200">
              <a:spcBef>
                <a:spcPts val="500"/>
              </a:spcBef>
              <a:buNone/>
            </a:pPr>
            <a:r>
              <a:rPr lang="en-US" sz="1400" dirty="0"/>
              <a:t>	Human study?</a:t>
            </a:r>
          </a:p>
          <a:p>
            <a:pPr marL="0" indent="0" defTabSz="457200">
              <a:spcBef>
                <a:spcPts val="500"/>
              </a:spcBef>
              <a:buNone/>
            </a:pPr>
            <a:r>
              <a:rPr lang="en-US" sz="1400" kern="1200" dirty="0">
                <a:solidFill>
                  <a:schemeClr val="tx1"/>
                </a:solidFill>
                <a:latin typeface="+mn-lt"/>
                <a:ea typeface="+mn-ea"/>
                <a:cs typeface="+mn-cs"/>
              </a:rPr>
              <a:t>	</a:t>
            </a:r>
          </a:p>
        </p:txBody>
      </p:sp>
    </p:spTree>
    <p:extLst>
      <p:ext uri="{BB962C8B-B14F-4D97-AF65-F5344CB8AC3E}">
        <p14:creationId xmlns:p14="http://schemas.microsoft.com/office/powerpoint/2010/main" val="4047346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708824-5805-E49D-3A72-D49955769407}"/>
              </a:ext>
            </a:extLst>
          </p:cNvPr>
          <p:cNvSpPr>
            <a:spLocks noGrp="1"/>
          </p:cNvSpPr>
          <p:nvPr>
            <p:ph type="title"/>
          </p:nvPr>
        </p:nvSpPr>
        <p:spPr>
          <a:xfrm>
            <a:off x="793662" y="386930"/>
            <a:ext cx="10066122" cy="1298448"/>
          </a:xfrm>
        </p:spPr>
        <p:txBody>
          <a:bodyPr anchor="b">
            <a:normAutofit/>
          </a:bodyPr>
          <a:lstStyle/>
          <a:p>
            <a:r>
              <a:rPr lang="en-US" sz="3400"/>
              <a:t>Adapt a model that has been trained on a task closer to classification: natural language inference (NLI)</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AB161C-C78A-8DF3-32E1-5C34F4DC5884}"/>
              </a:ext>
            </a:extLst>
          </p:cNvPr>
          <p:cNvSpPr>
            <a:spLocks noGrp="1"/>
          </p:cNvSpPr>
          <p:nvPr>
            <p:ph idx="1"/>
          </p:nvPr>
        </p:nvSpPr>
        <p:spPr>
          <a:xfrm>
            <a:off x="793661" y="2599509"/>
            <a:ext cx="4530898" cy="3639450"/>
          </a:xfrm>
        </p:spPr>
        <p:txBody>
          <a:bodyPr anchor="ctr">
            <a:normAutofit/>
          </a:bodyPr>
          <a:lstStyle/>
          <a:p>
            <a:r>
              <a:rPr lang="en-US" sz="1700"/>
              <a:t>For example, text entailment is a task to determine whether two text passages are likely to follow or contradict each other.</a:t>
            </a:r>
          </a:p>
          <a:p>
            <a:r>
              <a:rPr lang="en-US" sz="1700"/>
              <a:t>Models are typically trained to detect entailments and contradictions with datasets such as Multi-Genre NLI Corpus or Cross-Lingual NLI Corpus.</a:t>
            </a:r>
          </a:p>
          <a:p>
            <a:r>
              <a:rPr lang="en-US" sz="1700"/>
              <a:t>Each sample in these datasets is composed of three parts: a premise, a hypothesis, and a label, which can be one of </a:t>
            </a:r>
            <a:r>
              <a:rPr lang="en-US" sz="1700" b="1"/>
              <a:t>entailment </a:t>
            </a:r>
            <a:r>
              <a:rPr lang="en-US" sz="1700"/>
              <a:t>(hypothesis is true), </a:t>
            </a:r>
            <a:r>
              <a:rPr lang="en-US" sz="1700" b="1"/>
              <a:t>contradiction</a:t>
            </a:r>
            <a:r>
              <a:rPr lang="en-US" sz="1700"/>
              <a:t> (hypothesis is false) , or </a:t>
            </a:r>
            <a:r>
              <a:rPr lang="en-US" sz="1700" b="1"/>
              <a:t>neutral</a:t>
            </a:r>
            <a:r>
              <a:rPr lang="en-US" sz="1700"/>
              <a:t> (neither)</a:t>
            </a:r>
          </a:p>
        </p:txBody>
      </p:sp>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AF8A16F3-14EB-2B94-4CAE-0FA9A9B35B98}"/>
              </a:ext>
            </a:extLst>
          </p:cNvPr>
          <p:cNvGraphicFramePr>
            <a:graphicFrameLocks noGrp="1"/>
          </p:cNvGraphicFramePr>
          <p:nvPr>
            <p:extLst>
              <p:ext uri="{D42A27DB-BD31-4B8C-83A1-F6EECF244321}">
                <p14:modId xmlns:p14="http://schemas.microsoft.com/office/powerpoint/2010/main" val="3272493439"/>
              </p:ext>
            </p:extLst>
          </p:nvPr>
        </p:nvGraphicFramePr>
        <p:xfrm>
          <a:off x="5911532" y="3246371"/>
          <a:ext cx="5150278" cy="2190014"/>
        </p:xfrm>
        <a:graphic>
          <a:graphicData uri="http://schemas.openxmlformats.org/drawingml/2006/table">
            <a:tbl>
              <a:tblPr firstRow="1" bandRow="1">
                <a:tableStyleId>{5C22544A-7EE6-4342-B048-85BDC9FD1C3A}</a:tableStyleId>
              </a:tblPr>
              <a:tblGrid>
                <a:gridCol w="1678643">
                  <a:extLst>
                    <a:ext uri="{9D8B030D-6E8A-4147-A177-3AD203B41FA5}">
                      <a16:colId xmlns:a16="http://schemas.microsoft.com/office/drawing/2014/main" val="209839857"/>
                    </a:ext>
                  </a:extLst>
                </a:gridCol>
                <a:gridCol w="2021690">
                  <a:extLst>
                    <a:ext uri="{9D8B030D-6E8A-4147-A177-3AD203B41FA5}">
                      <a16:colId xmlns:a16="http://schemas.microsoft.com/office/drawing/2014/main" val="2490122308"/>
                    </a:ext>
                  </a:extLst>
                </a:gridCol>
                <a:gridCol w="1449945">
                  <a:extLst>
                    <a:ext uri="{9D8B030D-6E8A-4147-A177-3AD203B41FA5}">
                      <a16:colId xmlns:a16="http://schemas.microsoft.com/office/drawing/2014/main" val="835393652"/>
                    </a:ext>
                  </a:extLst>
                </a:gridCol>
              </a:tblGrid>
              <a:tr h="362258">
                <a:tc>
                  <a:txBody>
                    <a:bodyPr/>
                    <a:lstStyle/>
                    <a:p>
                      <a:r>
                        <a:rPr lang="en-US" sz="1600"/>
                        <a:t>Premise</a:t>
                      </a:r>
                    </a:p>
                  </a:txBody>
                  <a:tcPr marL="82331" marR="82331" marT="41166" marB="41166"/>
                </a:tc>
                <a:tc>
                  <a:txBody>
                    <a:bodyPr/>
                    <a:lstStyle/>
                    <a:p>
                      <a:r>
                        <a:rPr lang="en-US" sz="1600"/>
                        <a:t>Hypothesis</a:t>
                      </a:r>
                    </a:p>
                  </a:txBody>
                  <a:tcPr marL="82331" marR="82331" marT="41166" marB="41166"/>
                </a:tc>
                <a:tc>
                  <a:txBody>
                    <a:bodyPr/>
                    <a:lstStyle/>
                    <a:p>
                      <a:r>
                        <a:rPr lang="en-US" sz="1600"/>
                        <a:t>label</a:t>
                      </a:r>
                    </a:p>
                  </a:txBody>
                  <a:tcPr marL="82331" marR="82331" marT="41166" marB="41166"/>
                </a:tc>
                <a:extLst>
                  <a:ext uri="{0D108BD9-81ED-4DB2-BD59-A6C34878D82A}">
                    <a16:rowId xmlns:a16="http://schemas.microsoft.com/office/drawing/2014/main" val="3470734000"/>
                  </a:ext>
                </a:extLst>
              </a:tr>
              <a:tr h="609252">
                <a:tc>
                  <a:txBody>
                    <a:bodyPr/>
                    <a:lstStyle/>
                    <a:p>
                      <a:r>
                        <a:rPr lang="en-US" sz="1600"/>
                        <a:t>His favorite color is blue.</a:t>
                      </a:r>
                    </a:p>
                  </a:txBody>
                  <a:tcPr marL="82331" marR="82331" marT="41166" marB="41166"/>
                </a:tc>
                <a:tc>
                  <a:txBody>
                    <a:bodyPr/>
                    <a:lstStyle/>
                    <a:p>
                      <a:r>
                        <a:rPr lang="en-US" sz="1600"/>
                        <a:t>He is into heavy metal music</a:t>
                      </a:r>
                    </a:p>
                  </a:txBody>
                  <a:tcPr marL="82331" marR="82331" marT="41166" marB="41166"/>
                </a:tc>
                <a:tc>
                  <a:txBody>
                    <a:bodyPr/>
                    <a:lstStyle/>
                    <a:p>
                      <a:r>
                        <a:rPr lang="en-US" sz="1600"/>
                        <a:t>Neutral</a:t>
                      </a:r>
                    </a:p>
                  </a:txBody>
                  <a:tcPr marL="82331" marR="82331" marT="41166" marB="41166"/>
                </a:tc>
                <a:extLst>
                  <a:ext uri="{0D108BD9-81ED-4DB2-BD59-A6C34878D82A}">
                    <a16:rowId xmlns:a16="http://schemas.microsoft.com/office/drawing/2014/main" val="3378116559"/>
                  </a:ext>
                </a:extLst>
              </a:tr>
              <a:tr h="609252">
                <a:tc>
                  <a:txBody>
                    <a:bodyPr/>
                    <a:lstStyle/>
                    <a:p>
                      <a:r>
                        <a:rPr lang="en-US" sz="1600"/>
                        <a:t>She finds the joke hilarious.</a:t>
                      </a:r>
                    </a:p>
                  </a:txBody>
                  <a:tcPr marL="82331" marR="82331" marT="41166" marB="41166"/>
                </a:tc>
                <a:tc>
                  <a:txBody>
                    <a:bodyPr/>
                    <a:lstStyle/>
                    <a:p>
                      <a:r>
                        <a:rPr lang="en-US" sz="1600"/>
                        <a:t>She thinks the joke is not funny at all.</a:t>
                      </a:r>
                    </a:p>
                  </a:txBody>
                  <a:tcPr marL="82331" marR="82331" marT="41166" marB="41166"/>
                </a:tc>
                <a:tc>
                  <a:txBody>
                    <a:bodyPr/>
                    <a:lstStyle/>
                    <a:p>
                      <a:r>
                        <a:rPr lang="en-US" sz="1600"/>
                        <a:t>contradiction</a:t>
                      </a:r>
                    </a:p>
                  </a:txBody>
                  <a:tcPr marL="82331" marR="82331" marT="41166" marB="41166"/>
                </a:tc>
                <a:extLst>
                  <a:ext uri="{0D108BD9-81ED-4DB2-BD59-A6C34878D82A}">
                    <a16:rowId xmlns:a16="http://schemas.microsoft.com/office/drawing/2014/main" val="709868461"/>
                  </a:ext>
                </a:extLst>
              </a:tr>
              <a:tr h="609252">
                <a:tc>
                  <a:txBody>
                    <a:bodyPr/>
                    <a:lstStyle/>
                    <a:p>
                      <a:r>
                        <a:rPr lang="en-US" sz="1600"/>
                        <a:t>The house was recently built.</a:t>
                      </a:r>
                    </a:p>
                  </a:txBody>
                  <a:tcPr marL="82331" marR="82331" marT="41166" marB="41166"/>
                </a:tc>
                <a:tc>
                  <a:txBody>
                    <a:bodyPr/>
                    <a:lstStyle/>
                    <a:p>
                      <a:r>
                        <a:rPr lang="en-US" sz="1600"/>
                        <a:t>The house is new.</a:t>
                      </a:r>
                    </a:p>
                  </a:txBody>
                  <a:tcPr marL="82331" marR="82331" marT="41166" marB="41166"/>
                </a:tc>
                <a:tc>
                  <a:txBody>
                    <a:bodyPr/>
                    <a:lstStyle/>
                    <a:p>
                      <a:r>
                        <a:rPr lang="en-US" sz="1600"/>
                        <a:t>entailment</a:t>
                      </a:r>
                    </a:p>
                  </a:txBody>
                  <a:tcPr marL="82331" marR="82331" marT="41166" marB="41166"/>
                </a:tc>
                <a:extLst>
                  <a:ext uri="{0D108BD9-81ED-4DB2-BD59-A6C34878D82A}">
                    <a16:rowId xmlns:a16="http://schemas.microsoft.com/office/drawing/2014/main" val="1513207105"/>
                  </a:ext>
                </a:extLst>
              </a:tr>
            </a:tbl>
          </a:graphicData>
        </a:graphic>
      </p:graphicFrame>
    </p:spTree>
    <p:extLst>
      <p:ext uri="{BB962C8B-B14F-4D97-AF65-F5344CB8AC3E}">
        <p14:creationId xmlns:p14="http://schemas.microsoft.com/office/powerpoint/2010/main" val="2122632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B4EDE-E45B-C161-5754-751260CBECE6}"/>
              </a:ext>
            </a:extLst>
          </p:cNvPr>
          <p:cNvSpPr>
            <a:spLocks noGrp="1"/>
          </p:cNvSpPr>
          <p:nvPr>
            <p:ph type="title"/>
          </p:nvPr>
        </p:nvSpPr>
        <p:spPr>
          <a:xfrm>
            <a:off x="1043631" y="809898"/>
            <a:ext cx="9942716" cy="1554480"/>
          </a:xfrm>
        </p:spPr>
        <p:txBody>
          <a:bodyPr anchor="ctr">
            <a:normAutofit/>
          </a:bodyPr>
          <a:lstStyle/>
          <a:p>
            <a:r>
              <a:rPr lang="en-US" sz="4000" dirty="0"/>
              <a:t>We can hijack a model trained on the MNLI dataset to build a zero-shot classifier</a:t>
            </a:r>
          </a:p>
        </p:txBody>
      </p:sp>
      <p:sp>
        <p:nvSpPr>
          <p:cNvPr id="3" name="Content Placeholder 2">
            <a:extLst>
              <a:ext uri="{FF2B5EF4-FFF2-40B4-BE49-F238E27FC236}">
                <a16:creationId xmlns:a16="http://schemas.microsoft.com/office/drawing/2014/main" id="{80D718F3-C320-40FF-88BA-8A51AF8CE4DE}"/>
              </a:ext>
            </a:extLst>
          </p:cNvPr>
          <p:cNvSpPr>
            <a:spLocks noGrp="1"/>
          </p:cNvSpPr>
          <p:nvPr>
            <p:ph idx="1"/>
          </p:nvPr>
        </p:nvSpPr>
        <p:spPr>
          <a:xfrm>
            <a:off x="1045028" y="3017522"/>
            <a:ext cx="9941319" cy="3124658"/>
          </a:xfrm>
        </p:spPr>
        <p:txBody>
          <a:bodyPr anchor="ctr">
            <a:normAutofit/>
          </a:bodyPr>
          <a:lstStyle/>
          <a:p>
            <a:r>
              <a:rPr lang="en-US" sz="2400" dirty="0"/>
              <a:t>Premise = [the text to classify]</a:t>
            </a:r>
          </a:p>
          <a:p>
            <a:r>
              <a:rPr lang="en-US" sz="2400" dirty="0"/>
              <a:t>Hypothesis = “This example is about {label}”.</a:t>
            </a:r>
          </a:p>
          <a:p>
            <a:r>
              <a:rPr lang="en-US" sz="2400" dirty="0"/>
              <a:t>The entailment score tells us how likely the premise is about that topic</a:t>
            </a:r>
          </a:p>
          <a:p>
            <a:r>
              <a:rPr lang="en-US" sz="2400" dirty="0"/>
              <a:t>Run this for each class label sequentially.</a:t>
            </a:r>
          </a:p>
          <a:p>
            <a:r>
              <a:rPr lang="en-US" sz="2400" dirty="0"/>
              <a:t>Suitable for multi-label classification too.</a:t>
            </a:r>
          </a:p>
          <a:p>
            <a:r>
              <a:rPr lang="en-US" sz="2400" dirty="0"/>
              <a:t>Challenge : the choice of label names can have a large impact on the accuracy.</a:t>
            </a:r>
          </a:p>
          <a:p>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888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9D8233B0-41B5-4D9A-AEEC-13DB66A8C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C09B1F-C0BC-AD17-7037-837242B47A98}"/>
              </a:ext>
            </a:extLst>
          </p:cNvPr>
          <p:cNvSpPr>
            <a:spLocks noGrp="1"/>
          </p:cNvSpPr>
          <p:nvPr>
            <p:ph type="title"/>
          </p:nvPr>
        </p:nvSpPr>
        <p:spPr>
          <a:xfrm>
            <a:off x="808638" y="386930"/>
            <a:ext cx="9236700" cy="1188950"/>
          </a:xfrm>
        </p:spPr>
        <p:txBody>
          <a:bodyPr anchor="b">
            <a:normAutofit/>
          </a:bodyPr>
          <a:lstStyle/>
          <a:p>
            <a:r>
              <a:rPr lang="en-US" sz="5400"/>
              <a:t>Zero-shot text classification</a:t>
            </a:r>
          </a:p>
        </p:txBody>
      </p:sp>
      <p:grpSp>
        <p:nvGrpSpPr>
          <p:cNvPr id="23" name="Group 15">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4" name="Rectangle 16">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7">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1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D4008BA-2CD9-C174-C6F6-B6D2E7998D60}"/>
              </a:ext>
            </a:extLst>
          </p:cNvPr>
          <p:cNvPicPr>
            <a:picLocks noChangeAspect="1"/>
          </p:cNvPicPr>
          <p:nvPr/>
        </p:nvPicPr>
        <p:blipFill>
          <a:blip r:embed="rId2"/>
          <a:stretch>
            <a:fillRect/>
          </a:stretch>
        </p:blipFill>
        <p:spPr>
          <a:xfrm>
            <a:off x="2259494" y="2687474"/>
            <a:ext cx="2782795" cy="969380"/>
          </a:xfrm>
          <a:prstGeom prst="rect">
            <a:avLst/>
          </a:prstGeom>
        </p:spPr>
      </p:pic>
      <p:sp>
        <p:nvSpPr>
          <p:cNvPr id="6" name="TextBox 5">
            <a:extLst>
              <a:ext uri="{FF2B5EF4-FFF2-40B4-BE49-F238E27FC236}">
                <a16:creationId xmlns:a16="http://schemas.microsoft.com/office/drawing/2014/main" id="{DF5575EB-0C77-6BAA-3E5E-F6B5A697E656}"/>
              </a:ext>
            </a:extLst>
          </p:cNvPr>
          <p:cNvSpPr txBox="1"/>
          <p:nvPr/>
        </p:nvSpPr>
        <p:spPr>
          <a:xfrm>
            <a:off x="1894308" y="5464779"/>
            <a:ext cx="7711274" cy="594586"/>
          </a:xfrm>
          <a:prstGeom prst="rect">
            <a:avLst/>
          </a:prstGeom>
          <a:noFill/>
        </p:spPr>
        <p:txBody>
          <a:bodyPr wrap="square">
            <a:spAutoFit/>
          </a:bodyPr>
          <a:lstStyle/>
          <a:p>
            <a:pPr defTabSz="621792">
              <a:spcAft>
                <a:spcPts val="600"/>
              </a:spcAft>
            </a:pPr>
            <a:r>
              <a:rPr lang="en-US" sz="1088" kern="1200">
                <a:solidFill>
                  <a:srgbClr val="222222"/>
                </a:solidFill>
                <a:latin typeface="Arial" panose="020B0604020202020204" pitchFamily="34" charset="0"/>
                <a:ea typeface="+mn-ea"/>
                <a:cs typeface="+mn-cs"/>
              </a:rPr>
              <a:t>Yin, W., Hay, J., &amp; Roth, D. (2019, November). </a:t>
            </a:r>
            <a:r>
              <a:rPr lang="en-US" sz="1088" kern="1200">
                <a:solidFill>
                  <a:srgbClr val="222222"/>
                </a:solidFill>
                <a:latin typeface="Arial" panose="020B0604020202020204" pitchFamily="34" charset="0"/>
                <a:ea typeface="+mn-ea"/>
                <a:cs typeface="+mn-cs"/>
                <a:hlinkClick r:id="rId3"/>
              </a:rPr>
              <a:t>Benchmarking Zero-shot Text Classification: Datasets, Evaluation and Entailment Approach</a:t>
            </a:r>
            <a:r>
              <a:rPr lang="en-US" sz="1088" kern="1200">
                <a:solidFill>
                  <a:srgbClr val="222222"/>
                </a:solidFill>
                <a:latin typeface="Arial" panose="020B0604020202020204" pitchFamily="34" charset="0"/>
                <a:ea typeface="+mn-ea"/>
                <a:cs typeface="+mn-cs"/>
              </a:rPr>
              <a:t>. In </a:t>
            </a:r>
            <a:r>
              <a:rPr lang="en-US" sz="1088" i="1" kern="1200">
                <a:solidFill>
                  <a:srgbClr val="222222"/>
                </a:solidFill>
                <a:latin typeface="Arial" panose="020B0604020202020204" pitchFamily="34" charset="0"/>
                <a:ea typeface="+mn-ea"/>
                <a:cs typeface="+mn-cs"/>
              </a:rPr>
              <a:t>Proceedings of the 2019 Conference on Empirical Methods in Natural Language Processing and the 9th International Joint Conference on Natural Language Processing (EMNLP-IJCNLP)</a:t>
            </a:r>
            <a:r>
              <a:rPr lang="en-US" sz="1088" kern="1200">
                <a:solidFill>
                  <a:srgbClr val="222222"/>
                </a:solidFill>
                <a:latin typeface="Arial" panose="020B0604020202020204" pitchFamily="34" charset="0"/>
                <a:ea typeface="+mn-ea"/>
                <a:cs typeface="+mn-cs"/>
              </a:rPr>
              <a:t> (pp. 3914-3923).</a:t>
            </a:r>
            <a:endParaRPr lang="en-US" sz="1600"/>
          </a:p>
        </p:txBody>
      </p:sp>
      <p:pic>
        <p:nvPicPr>
          <p:cNvPr id="7" name="Picture 6">
            <a:extLst>
              <a:ext uri="{FF2B5EF4-FFF2-40B4-BE49-F238E27FC236}">
                <a16:creationId xmlns:a16="http://schemas.microsoft.com/office/drawing/2014/main" id="{7E626BC0-4A9E-D846-3ACE-AB859EA4D822}"/>
              </a:ext>
            </a:extLst>
          </p:cNvPr>
          <p:cNvPicPr>
            <a:picLocks noChangeAspect="1"/>
          </p:cNvPicPr>
          <p:nvPr/>
        </p:nvPicPr>
        <p:blipFill>
          <a:blip r:embed="rId4"/>
          <a:stretch>
            <a:fillRect/>
          </a:stretch>
        </p:blipFill>
        <p:spPr>
          <a:xfrm>
            <a:off x="6237083" y="2598710"/>
            <a:ext cx="3811922" cy="2614139"/>
          </a:xfrm>
          <a:prstGeom prst="rect">
            <a:avLst/>
          </a:prstGeom>
        </p:spPr>
      </p:pic>
      <p:sp>
        <p:nvSpPr>
          <p:cNvPr id="9" name="TextBox 8">
            <a:extLst>
              <a:ext uri="{FF2B5EF4-FFF2-40B4-BE49-F238E27FC236}">
                <a16:creationId xmlns:a16="http://schemas.microsoft.com/office/drawing/2014/main" id="{CDC57D30-7B7F-86F7-C9AF-EE14BB0AC186}"/>
              </a:ext>
            </a:extLst>
          </p:cNvPr>
          <p:cNvSpPr txBox="1"/>
          <p:nvPr/>
        </p:nvSpPr>
        <p:spPr>
          <a:xfrm>
            <a:off x="1894308" y="3707722"/>
            <a:ext cx="4195823" cy="1589098"/>
          </a:xfrm>
          <a:prstGeom prst="rect">
            <a:avLst/>
          </a:prstGeom>
          <a:noFill/>
        </p:spPr>
        <p:txBody>
          <a:bodyPr wrap="square">
            <a:spAutoFit/>
          </a:bodyPr>
          <a:lstStyle/>
          <a:p>
            <a:pPr defTabSz="621792">
              <a:spcAft>
                <a:spcPts val="600"/>
              </a:spcAft>
            </a:pPr>
            <a:r>
              <a:rPr lang="en-US" sz="1224" kern="1200" dirty="0">
                <a:solidFill>
                  <a:schemeClr val="tx1"/>
                </a:solidFill>
                <a:latin typeface="+mn-lt"/>
                <a:ea typeface="+mn-ea"/>
                <a:cs typeface="+mn-cs"/>
              </a:rPr>
              <a:t>“In this work, we propose to treat 0SHOT-TC as a textual entailment problem. This is to imitate how humans decide the truth value of labels from any aspects. Usually, humans understand the problem described by the aspect and the meaning of the label candidates. Then humans mentally construct a hypothesis by filling a label candidate, e.g., “sports”, into the aspect-defined problem “the text is about ?”, and ask ourselves if this hypothesis is true, given the text.”</a:t>
            </a:r>
            <a:endParaRPr lang="en-US" dirty="0"/>
          </a:p>
        </p:txBody>
      </p:sp>
    </p:spTree>
    <p:extLst>
      <p:ext uri="{BB962C8B-B14F-4D97-AF65-F5344CB8AC3E}">
        <p14:creationId xmlns:p14="http://schemas.microsoft.com/office/powerpoint/2010/main" val="2713851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998416-EE93-A69A-804C-2B83424FC1DC}"/>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3600" dirty="0"/>
              <a:t>Text classification task modeled as an entailment task</a:t>
            </a:r>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text with blue text&#10;&#10;Description automatically generated with medium confidence">
            <a:extLst>
              <a:ext uri="{FF2B5EF4-FFF2-40B4-BE49-F238E27FC236}">
                <a16:creationId xmlns:a16="http://schemas.microsoft.com/office/drawing/2014/main" id="{D75555EC-FC7F-5567-2EB7-7605C8591141}"/>
              </a:ext>
            </a:extLst>
          </p:cNvPr>
          <p:cNvPicPr>
            <a:picLocks noChangeAspect="1"/>
          </p:cNvPicPr>
          <p:nvPr/>
        </p:nvPicPr>
        <p:blipFill>
          <a:blip r:embed="rId2"/>
          <a:stretch>
            <a:fillRect/>
          </a:stretch>
        </p:blipFill>
        <p:spPr>
          <a:xfrm>
            <a:off x="495288" y="2642616"/>
            <a:ext cx="5263920" cy="3605784"/>
          </a:xfrm>
          <a:prstGeom prst="rect">
            <a:avLst/>
          </a:prstGeom>
        </p:spPr>
      </p:pic>
      <p:pic>
        <p:nvPicPr>
          <p:cNvPr id="4" name="Picture 3" descr="A table with text on it&#10;&#10;Description automatically generated">
            <a:extLst>
              <a:ext uri="{FF2B5EF4-FFF2-40B4-BE49-F238E27FC236}">
                <a16:creationId xmlns:a16="http://schemas.microsoft.com/office/drawing/2014/main" id="{1CD104EB-7E85-330B-7ACE-5827E2C2DBE2}"/>
              </a:ext>
            </a:extLst>
          </p:cNvPr>
          <p:cNvPicPr>
            <a:picLocks noChangeAspect="1"/>
          </p:cNvPicPr>
          <p:nvPr/>
        </p:nvPicPr>
        <p:blipFill>
          <a:blip r:embed="rId3"/>
          <a:stretch>
            <a:fillRect/>
          </a:stretch>
        </p:blipFill>
        <p:spPr>
          <a:xfrm>
            <a:off x="6254496" y="3413859"/>
            <a:ext cx="5614416" cy="2063297"/>
          </a:xfrm>
          <a:prstGeom prst="rect">
            <a:avLst/>
          </a:prstGeom>
        </p:spPr>
      </p:pic>
    </p:spTree>
    <p:extLst>
      <p:ext uri="{BB962C8B-B14F-4D97-AF65-F5344CB8AC3E}">
        <p14:creationId xmlns:p14="http://schemas.microsoft.com/office/powerpoint/2010/main" val="3110949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243BC1-AE7C-56F6-251E-D8EF97559BEE}"/>
              </a:ext>
            </a:extLst>
          </p:cNvPr>
          <p:cNvPicPr>
            <a:picLocks noChangeAspect="1"/>
          </p:cNvPicPr>
          <p:nvPr/>
        </p:nvPicPr>
        <p:blipFill>
          <a:blip r:embed="rId2"/>
          <a:stretch>
            <a:fillRect/>
          </a:stretch>
        </p:blipFill>
        <p:spPr>
          <a:xfrm>
            <a:off x="325999" y="3341739"/>
            <a:ext cx="4508500" cy="2628900"/>
          </a:xfrm>
          <a:prstGeom prst="rect">
            <a:avLst/>
          </a:prstGeom>
        </p:spPr>
      </p:pic>
      <p:pic>
        <p:nvPicPr>
          <p:cNvPr id="9" name="Picture 8">
            <a:extLst>
              <a:ext uri="{FF2B5EF4-FFF2-40B4-BE49-F238E27FC236}">
                <a16:creationId xmlns:a16="http://schemas.microsoft.com/office/drawing/2014/main" id="{65F55CAC-7745-F925-EAF7-CC3613640DA5}"/>
              </a:ext>
            </a:extLst>
          </p:cNvPr>
          <p:cNvPicPr>
            <a:picLocks noChangeAspect="1"/>
          </p:cNvPicPr>
          <p:nvPr/>
        </p:nvPicPr>
        <p:blipFill>
          <a:blip r:embed="rId3"/>
          <a:stretch>
            <a:fillRect/>
          </a:stretch>
        </p:blipFill>
        <p:spPr>
          <a:xfrm>
            <a:off x="5921447" y="3354439"/>
            <a:ext cx="5588000" cy="2603500"/>
          </a:xfrm>
          <a:prstGeom prst="rect">
            <a:avLst/>
          </a:prstGeom>
        </p:spPr>
      </p:pic>
      <p:pic>
        <p:nvPicPr>
          <p:cNvPr id="10" name="Picture 9">
            <a:extLst>
              <a:ext uri="{FF2B5EF4-FFF2-40B4-BE49-F238E27FC236}">
                <a16:creationId xmlns:a16="http://schemas.microsoft.com/office/drawing/2014/main" id="{1FDD6CBC-62AF-2EE0-6D64-38A2840A8A11}"/>
              </a:ext>
            </a:extLst>
          </p:cNvPr>
          <p:cNvPicPr>
            <a:picLocks noChangeAspect="1"/>
          </p:cNvPicPr>
          <p:nvPr/>
        </p:nvPicPr>
        <p:blipFill>
          <a:blip r:embed="rId4"/>
          <a:stretch>
            <a:fillRect/>
          </a:stretch>
        </p:blipFill>
        <p:spPr>
          <a:xfrm>
            <a:off x="325999" y="72822"/>
            <a:ext cx="7772400" cy="3027255"/>
          </a:xfrm>
          <a:prstGeom prst="rect">
            <a:avLst/>
          </a:prstGeom>
        </p:spPr>
      </p:pic>
      <p:sp>
        <p:nvSpPr>
          <p:cNvPr id="12" name="TextBox 11">
            <a:extLst>
              <a:ext uri="{FF2B5EF4-FFF2-40B4-BE49-F238E27FC236}">
                <a16:creationId xmlns:a16="http://schemas.microsoft.com/office/drawing/2014/main" id="{5747F99D-41D6-DD50-081D-11E194A62074}"/>
              </a:ext>
            </a:extLst>
          </p:cNvPr>
          <p:cNvSpPr txBox="1"/>
          <p:nvPr/>
        </p:nvSpPr>
        <p:spPr>
          <a:xfrm>
            <a:off x="1164771" y="6415514"/>
            <a:ext cx="10000533" cy="369332"/>
          </a:xfrm>
          <a:prstGeom prst="rect">
            <a:avLst/>
          </a:prstGeom>
          <a:noFill/>
        </p:spPr>
        <p:txBody>
          <a:bodyPr wrap="square">
            <a:spAutoFit/>
          </a:bodyPr>
          <a:lstStyle/>
          <a:p>
            <a:r>
              <a:rPr lang="en-US" dirty="0"/>
              <a:t>Code adapted from </a:t>
            </a:r>
            <a:r>
              <a:rPr lang="en-US" dirty="0">
                <a:hlinkClick r:id="rId5"/>
              </a:rPr>
              <a:t>https://joeddav.github.io/blog/2020/05/29/ZSL.html</a:t>
            </a:r>
            <a:endParaRPr lang="en-US" dirty="0"/>
          </a:p>
        </p:txBody>
      </p:sp>
    </p:spTree>
    <p:extLst>
      <p:ext uri="{BB962C8B-B14F-4D97-AF65-F5344CB8AC3E}">
        <p14:creationId xmlns:p14="http://schemas.microsoft.com/office/powerpoint/2010/main" val="2644267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C1A6D-62DE-BEFA-BE5A-0CE5818955EB}"/>
              </a:ext>
            </a:extLst>
          </p:cNvPr>
          <p:cNvSpPr>
            <a:spLocks noGrp="1"/>
          </p:cNvSpPr>
          <p:nvPr>
            <p:ph type="title"/>
          </p:nvPr>
        </p:nvSpPr>
        <p:spPr/>
        <p:txBody>
          <a:bodyPr>
            <a:normAutofit/>
          </a:bodyPr>
          <a:lstStyle/>
          <a:p>
            <a:r>
              <a:rPr lang="en-US" sz="4000" dirty="0" err="1"/>
              <a:t>Huggingface</a:t>
            </a:r>
            <a:r>
              <a:rPr lang="en-US" sz="4000" dirty="0"/>
              <a:t> zero shot classification pipeline</a:t>
            </a:r>
          </a:p>
        </p:txBody>
      </p:sp>
      <p:pic>
        <p:nvPicPr>
          <p:cNvPr id="4" name="Picture 3">
            <a:extLst>
              <a:ext uri="{FF2B5EF4-FFF2-40B4-BE49-F238E27FC236}">
                <a16:creationId xmlns:a16="http://schemas.microsoft.com/office/drawing/2014/main" id="{1DA7AE57-9D4E-3B60-08CE-520188EB61A4}"/>
              </a:ext>
            </a:extLst>
          </p:cNvPr>
          <p:cNvPicPr>
            <a:picLocks noChangeAspect="1"/>
          </p:cNvPicPr>
          <p:nvPr/>
        </p:nvPicPr>
        <p:blipFill>
          <a:blip r:embed="rId2"/>
          <a:stretch>
            <a:fillRect/>
          </a:stretch>
        </p:blipFill>
        <p:spPr>
          <a:xfrm>
            <a:off x="1067847" y="2469823"/>
            <a:ext cx="7416800" cy="241300"/>
          </a:xfrm>
          <a:prstGeom prst="rect">
            <a:avLst/>
          </a:prstGeom>
        </p:spPr>
      </p:pic>
      <p:pic>
        <p:nvPicPr>
          <p:cNvPr id="5" name="Picture 4">
            <a:extLst>
              <a:ext uri="{FF2B5EF4-FFF2-40B4-BE49-F238E27FC236}">
                <a16:creationId xmlns:a16="http://schemas.microsoft.com/office/drawing/2014/main" id="{3C33762A-19A1-4988-D1CB-B3C8D0AF1F2C}"/>
              </a:ext>
            </a:extLst>
          </p:cNvPr>
          <p:cNvPicPr>
            <a:picLocks noChangeAspect="1"/>
          </p:cNvPicPr>
          <p:nvPr/>
        </p:nvPicPr>
        <p:blipFill>
          <a:blip r:embed="rId3"/>
          <a:stretch>
            <a:fillRect/>
          </a:stretch>
        </p:blipFill>
        <p:spPr>
          <a:xfrm>
            <a:off x="1053775" y="2733315"/>
            <a:ext cx="7708900" cy="241300"/>
          </a:xfrm>
          <a:prstGeom prst="rect">
            <a:avLst/>
          </a:prstGeom>
        </p:spPr>
      </p:pic>
      <p:pic>
        <p:nvPicPr>
          <p:cNvPr id="6" name="Picture 5">
            <a:extLst>
              <a:ext uri="{FF2B5EF4-FFF2-40B4-BE49-F238E27FC236}">
                <a16:creationId xmlns:a16="http://schemas.microsoft.com/office/drawing/2014/main" id="{0F2561BF-73D1-A4D3-6406-1ECCC0DE8302}"/>
              </a:ext>
            </a:extLst>
          </p:cNvPr>
          <p:cNvPicPr>
            <a:picLocks noChangeAspect="1"/>
          </p:cNvPicPr>
          <p:nvPr/>
        </p:nvPicPr>
        <p:blipFill>
          <a:blip r:embed="rId4"/>
          <a:stretch>
            <a:fillRect/>
          </a:stretch>
        </p:blipFill>
        <p:spPr>
          <a:xfrm>
            <a:off x="1145354" y="3321836"/>
            <a:ext cx="7620000" cy="1892300"/>
          </a:xfrm>
          <a:prstGeom prst="rect">
            <a:avLst/>
          </a:prstGeom>
        </p:spPr>
      </p:pic>
      <p:pic>
        <p:nvPicPr>
          <p:cNvPr id="7" name="Picture 6">
            <a:extLst>
              <a:ext uri="{FF2B5EF4-FFF2-40B4-BE49-F238E27FC236}">
                <a16:creationId xmlns:a16="http://schemas.microsoft.com/office/drawing/2014/main" id="{59EE3FB9-FC9F-7090-ECC4-50BF8EFF16A3}"/>
              </a:ext>
            </a:extLst>
          </p:cNvPr>
          <p:cNvPicPr>
            <a:picLocks noChangeAspect="1"/>
          </p:cNvPicPr>
          <p:nvPr/>
        </p:nvPicPr>
        <p:blipFill>
          <a:blip r:embed="rId5"/>
          <a:stretch>
            <a:fillRect/>
          </a:stretch>
        </p:blipFill>
        <p:spPr>
          <a:xfrm>
            <a:off x="1145354" y="5426075"/>
            <a:ext cx="7315200" cy="1066800"/>
          </a:xfrm>
          <a:prstGeom prst="rect">
            <a:avLst/>
          </a:prstGeom>
        </p:spPr>
      </p:pic>
    </p:spTree>
    <p:extLst>
      <p:ext uri="{BB962C8B-B14F-4D97-AF65-F5344CB8AC3E}">
        <p14:creationId xmlns:p14="http://schemas.microsoft.com/office/powerpoint/2010/main" val="21870309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DCB482C-4C9E-A184-1D44-05AB3FD32016}"/>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000" kern="1200" dirty="0">
                <a:solidFill>
                  <a:schemeClr val="tx1"/>
                </a:solidFill>
                <a:latin typeface="+mj-lt"/>
                <a:ea typeface="+mj-ea"/>
                <a:cs typeface="+mj-cs"/>
              </a:rPr>
              <a:t>Change </a:t>
            </a:r>
            <a:r>
              <a:rPr lang="en-US" sz="3000" kern="1200" dirty="0" err="1">
                <a:solidFill>
                  <a:schemeClr val="tx1"/>
                </a:solidFill>
                <a:latin typeface="+mj-lt"/>
                <a:ea typeface="+mj-ea"/>
                <a:cs typeface="+mj-cs"/>
              </a:rPr>
              <a:t>hypothesis_template</a:t>
            </a:r>
            <a:endParaRPr lang="en-US" sz="3000" kern="1200" dirty="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39D0CC44-4A95-0099-5350-07DE866322F6}"/>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t>Bias in LLM?</a:t>
            </a:r>
            <a:endParaRPr lang="en-US"/>
          </a:p>
        </p:txBody>
      </p:sp>
      <p:pic>
        <p:nvPicPr>
          <p:cNvPr id="4" name="Picture 3">
            <a:extLst>
              <a:ext uri="{FF2B5EF4-FFF2-40B4-BE49-F238E27FC236}">
                <a16:creationId xmlns:a16="http://schemas.microsoft.com/office/drawing/2014/main" id="{8A810C1A-E1E4-2F24-7E21-00D52BDF4229}"/>
              </a:ext>
            </a:extLst>
          </p:cNvPr>
          <p:cNvPicPr>
            <a:picLocks noChangeAspect="1"/>
          </p:cNvPicPr>
          <p:nvPr/>
        </p:nvPicPr>
        <p:blipFill>
          <a:blip r:embed="rId2"/>
          <a:stretch>
            <a:fillRect/>
          </a:stretch>
        </p:blipFill>
        <p:spPr>
          <a:xfrm>
            <a:off x="1967905" y="2734056"/>
            <a:ext cx="8344582" cy="3483864"/>
          </a:xfrm>
          <a:prstGeom prst="rect">
            <a:avLst/>
          </a:prstGeom>
        </p:spPr>
      </p:pic>
    </p:spTree>
    <p:extLst>
      <p:ext uri="{BB962C8B-B14F-4D97-AF65-F5344CB8AC3E}">
        <p14:creationId xmlns:p14="http://schemas.microsoft.com/office/powerpoint/2010/main" val="539474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282E-779E-1BA2-540A-8D2E536BA11B}"/>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95AA8047-5C76-EAB2-9F20-6FF4DA22E4EF}"/>
              </a:ext>
            </a:extLst>
          </p:cNvPr>
          <p:cNvSpPr>
            <a:spLocks noGrp="1"/>
          </p:cNvSpPr>
          <p:nvPr>
            <p:ph idx="1"/>
          </p:nvPr>
        </p:nvSpPr>
        <p:spPr/>
        <p:txBody>
          <a:bodyPr/>
          <a:lstStyle/>
          <a:p>
            <a:r>
              <a:rPr lang="en-US" dirty="0"/>
              <a:t>Any metadata applications that could use the zero-shot BERT or BART approach?</a:t>
            </a:r>
          </a:p>
        </p:txBody>
      </p:sp>
    </p:spTree>
    <p:extLst>
      <p:ext uri="{BB962C8B-B14F-4D97-AF65-F5344CB8AC3E}">
        <p14:creationId xmlns:p14="http://schemas.microsoft.com/office/powerpoint/2010/main" val="3542183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BD2118-4576-35C5-8A97-51914E72AFBD}"/>
              </a:ext>
            </a:extLst>
          </p:cNvPr>
          <p:cNvSpPr>
            <a:spLocks noGrp="1"/>
          </p:cNvSpPr>
          <p:nvPr>
            <p:ph type="title"/>
          </p:nvPr>
        </p:nvSpPr>
        <p:spPr>
          <a:xfrm>
            <a:off x="1043631" y="809898"/>
            <a:ext cx="9942716" cy="1554480"/>
          </a:xfrm>
        </p:spPr>
        <p:txBody>
          <a:bodyPr anchor="ctr">
            <a:normAutofit/>
          </a:bodyPr>
          <a:lstStyle/>
          <a:p>
            <a:r>
              <a:rPr lang="en-US" sz="4000" dirty="0">
                <a:latin typeface="Arial" panose="020B0604020202020204" pitchFamily="34" charset="0"/>
                <a:cs typeface="Arial" panose="020B0604020202020204" pitchFamily="34" charset="0"/>
              </a:rPr>
              <a:t>Prompt engineering with </a:t>
            </a:r>
            <a:r>
              <a:rPr lang="en-US" sz="4000" dirty="0" err="1">
                <a:latin typeface="Arial" panose="020B0604020202020204" pitchFamily="34" charset="0"/>
                <a:cs typeface="Arial" panose="020B0604020202020204" pitchFamily="34" charset="0"/>
              </a:rPr>
              <a:t>ChatGPT</a:t>
            </a:r>
            <a:endParaRPr lang="en-CN" sz="400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3BEA7D6-BFD3-E7AE-9456-D9878919FF44}"/>
              </a:ext>
            </a:extLst>
          </p:cNvPr>
          <p:cNvSpPr>
            <a:spLocks noGrp="1"/>
          </p:cNvSpPr>
          <p:nvPr>
            <p:ph idx="1"/>
          </p:nvPr>
        </p:nvSpPr>
        <p:spPr>
          <a:xfrm>
            <a:off x="1045028" y="3017522"/>
            <a:ext cx="9941319" cy="3124658"/>
          </a:xfrm>
        </p:spPr>
        <p:txBody>
          <a:bodyPr anchor="ctr">
            <a:normAutofit/>
          </a:bodyPr>
          <a:lstStyle/>
          <a:p>
            <a:r>
              <a:rPr lang="en-US" sz="2400" dirty="0">
                <a:latin typeface="Arial" panose="020B0604020202020204" pitchFamily="34" charset="0"/>
              </a:rPr>
              <a:t>Left-to-right language models (autoregressive)</a:t>
            </a:r>
          </a:p>
          <a:p>
            <a:pPr lvl="1"/>
            <a:r>
              <a:rPr lang="en-CN">
                <a:latin typeface="Arial" panose="020B0604020202020204" pitchFamily="34" charset="0"/>
              </a:rPr>
              <a:t>Manually </a:t>
            </a:r>
            <a:r>
              <a:rPr lang="en-US" dirty="0">
                <a:latin typeface="Arial" panose="020B0604020202020204" pitchFamily="34" charset="0"/>
              </a:rPr>
              <a:t>create a prompt based on templates</a:t>
            </a:r>
          </a:p>
          <a:p>
            <a:pPr lvl="1"/>
            <a:r>
              <a:rPr lang="en-CN">
                <a:latin typeface="Arial" panose="020B0604020202020204" pitchFamily="34" charset="0"/>
              </a:rPr>
              <a:t>Add context and background</a:t>
            </a:r>
          </a:p>
          <a:p>
            <a:pPr lvl="1"/>
            <a:r>
              <a:rPr lang="en-US" dirty="0">
                <a:latin typeface="Arial" panose="020B0604020202020204" pitchFamily="34" charset="0"/>
              </a:rPr>
              <a:t>Ask </a:t>
            </a:r>
            <a:r>
              <a:rPr lang="en-US" dirty="0" err="1">
                <a:latin typeface="Arial" panose="020B0604020202020204" pitchFamily="34" charset="0"/>
              </a:rPr>
              <a:t>ChatGPT</a:t>
            </a:r>
            <a:r>
              <a:rPr lang="en-US" dirty="0">
                <a:latin typeface="Arial" panose="020B0604020202020204" pitchFamily="34" charset="0"/>
              </a:rPr>
              <a:t> to generate prompt and adapt</a:t>
            </a:r>
          </a:p>
          <a:p>
            <a:pPr lvl="1"/>
            <a:r>
              <a:rPr lang="en-US" dirty="0">
                <a:latin typeface="Arial" panose="020B0604020202020204" pitchFamily="34" charset="0"/>
              </a:rPr>
              <a:t>Add </a:t>
            </a:r>
            <a:r>
              <a:rPr lang="en-CN">
                <a:latin typeface="Arial" panose="020B0604020202020204" pitchFamily="34" charset="0"/>
              </a:rPr>
              <a:t>Chain-of-thought (CoT) </a:t>
            </a:r>
          </a:p>
          <a:p>
            <a:pPr lvl="1"/>
            <a:r>
              <a:rPr lang="en-US" dirty="0">
                <a:latin typeface="Arial" panose="020B0604020202020204" pitchFamily="34" charset="0"/>
              </a:rPr>
              <a:t>Add f</a:t>
            </a:r>
            <a:r>
              <a:rPr lang="en-CN">
                <a:latin typeface="Arial" panose="020B0604020202020204" pitchFamily="34" charset="0"/>
              </a:rPr>
              <a:t>ew-shot</a:t>
            </a:r>
            <a:r>
              <a:rPr lang="en-US" dirty="0">
                <a:latin typeface="Arial" panose="020B0604020202020204" pitchFamily="34" charset="0"/>
              </a:rPr>
              <a:t> examples</a:t>
            </a:r>
            <a:endParaRPr lang="en-CN">
              <a:latin typeface="Arial" panose="020B0604020202020204" pitchFamily="34" charset="0"/>
            </a:endParaRPr>
          </a:p>
          <a:p>
            <a:pPr lvl="1"/>
            <a:endParaRPr lang="en-CN">
              <a:latin typeface="Arial" panose="020B0604020202020204" pitchFamily="34" charset="0"/>
            </a:endParaRP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81D9EDF-452B-C184-8927-D911ADB890FA}"/>
              </a:ext>
            </a:extLst>
          </p:cNvPr>
          <p:cNvSpPr>
            <a:spLocks noGrp="1"/>
          </p:cNvSpPr>
          <p:nvPr>
            <p:ph type="sldNum" sz="quarter" idx="12"/>
          </p:nvPr>
        </p:nvSpPr>
        <p:spPr>
          <a:xfrm>
            <a:off x="8610600" y="6492240"/>
            <a:ext cx="2743200" cy="365125"/>
          </a:xfrm>
        </p:spPr>
        <p:txBody>
          <a:bodyPr>
            <a:normAutofit/>
          </a:bodyPr>
          <a:lstStyle/>
          <a:p>
            <a:pPr>
              <a:spcAft>
                <a:spcPts val="600"/>
              </a:spcAft>
            </a:pPr>
            <a:fld id="{FE2FCFA4-6EC7-4C88-A785-0722BF4C6C9F}" type="slidenum">
              <a:rPr lang="en-US" smtClean="0"/>
              <a:pPr>
                <a:spcAft>
                  <a:spcPts val="600"/>
                </a:spcAft>
              </a:pPr>
              <a:t>38</a:t>
            </a:fld>
            <a:endParaRPr lang="en-US"/>
          </a:p>
        </p:txBody>
      </p:sp>
    </p:spTree>
    <p:extLst>
      <p:ext uri="{BB962C8B-B14F-4D97-AF65-F5344CB8AC3E}">
        <p14:creationId xmlns:p14="http://schemas.microsoft.com/office/powerpoint/2010/main" val="834076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F06957-6A8C-A08A-04AE-A4C41D19B968}"/>
              </a:ext>
            </a:extLst>
          </p:cNvPr>
          <p:cNvSpPr>
            <a:spLocks noGrp="1"/>
          </p:cNvSpPr>
          <p:nvPr>
            <p:ph type="title"/>
          </p:nvPr>
        </p:nvSpPr>
        <p:spPr>
          <a:xfrm>
            <a:off x="841248" y="256032"/>
            <a:ext cx="10506456" cy="1014984"/>
          </a:xfrm>
        </p:spPr>
        <p:txBody>
          <a:bodyPr anchor="b">
            <a:normAutofit/>
          </a:bodyPr>
          <a:lstStyle/>
          <a:p>
            <a:r>
              <a:rPr lang="en-US" sz="3400" dirty="0"/>
              <a:t>Case study - Use </a:t>
            </a:r>
            <a:r>
              <a:rPr lang="en-US" sz="3400" dirty="0" err="1"/>
              <a:t>chatGPT</a:t>
            </a:r>
            <a:r>
              <a:rPr lang="en-US" sz="3400" dirty="0"/>
              <a:t> to identify “Critique” Citations?</a:t>
            </a: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3251BC2-585A-9875-273A-6DF3D34C3622}"/>
              </a:ext>
            </a:extLst>
          </p:cNvPr>
          <p:cNvSpPr>
            <a:spLocks/>
          </p:cNvSpPr>
          <p:nvPr/>
        </p:nvSpPr>
        <p:spPr>
          <a:xfrm>
            <a:off x="900108" y="1926266"/>
            <a:ext cx="10391784" cy="2340889"/>
          </a:xfrm>
          <a:prstGeom prst="rect">
            <a:avLst/>
          </a:prstGeom>
        </p:spPr>
        <p:txBody>
          <a:bodyPr>
            <a:normAutofit/>
          </a:bodyPr>
          <a:lstStyle/>
          <a:p>
            <a:pPr>
              <a:spcAft>
                <a:spcPts val="1200"/>
              </a:spcAft>
            </a:pPr>
            <a:r>
              <a:rPr lang="en-US" kern="1200" dirty="0">
                <a:solidFill>
                  <a:schemeClr val="tx1"/>
                </a:solidFill>
                <a:latin typeface="+mn-lt"/>
                <a:ea typeface="+mn-ea"/>
                <a:cs typeface="+mn-cs"/>
              </a:rPr>
              <a:t>Can GPT-4 identify a “</a:t>
            </a:r>
            <a:r>
              <a:rPr lang="en-US" b="1" kern="1200" dirty="0">
                <a:solidFill>
                  <a:schemeClr val="tx1"/>
                </a:solidFill>
                <a:latin typeface="+mn-lt"/>
                <a:ea typeface="+mn-ea"/>
                <a:cs typeface="+mn-cs"/>
              </a:rPr>
              <a:t>critique</a:t>
            </a:r>
            <a:r>
              <a:rPr lang="en-US" kern="1200" dirty="0">
                <a:solidFill>
                  <a:schemeClr val="tx1"/>
                </a:solidFill>
                <a:latin typeface="+mn-lt"/>
                <a:ea typeface="+mn-ea"/>
                <a:cs typeface="+mn-cs"/>
              </a:rPr>
              <a:t>” citation where an author [Opinion Holder] expressed opinion toward the cited paper [Target of Opinion] or quoted someone else’s opinion [Opinion Holder]  toward the cited paper [Target of Opinion].</a:t>
            </a:r>
          </a:p>
          <a:p>
            <a:pPr>
              <a:spcAft>
                <a:spcPts val="1200"/>
              </a:spcAft>
            </a:pPr>
            <a:r>
              <a:rPr lang="en-US" kern="1200" dirty="0">
                <a:solidFill>
                  <a:schemeClr val="tx1"/>
                </a:solidFill>
                <a:latin typeface="+mn-lt"/>
                <a:ea typeface="+mn-ea"/>
                <a:cs typeface="+mn-cs"/>
              </a:rPr>
              <a:t>”Critique” citations are relatively rare, compared to other types of citations, since researchers prefer objective vs. subjective writing. They appear more often in review papers.</a:t>
            </a:r>
          </a:p>
          <a:p>
            <a:pPr>
              <a:spcAft>
                <a:spcPts val="1200"/>
              </a:spcAft>
            </a:pPr>
            <a:r>
              <a:rPr lang="en-US" kern="1200" dirty="0">
                <a:solidFill>
                  <a:schemeClr val="tx1"/>
                </a:solidFill>
                <a:latin typeface="+mn-lt"/>
                <a:ea typeface="+mn-ea"/>
                <a:cs typeface="+mn-cs"/>
              </a:rPr>
              <a:t>Traditional machine learning methods that we tried had difficulty identifying Critique citations.</a:t>
            </a:r>
            <a:endParaRPr lang="en-US" dirty="0"/>
          </a:p>
        </p:txBody>
      </p:sp>
      <p:pic>
        <p:nvPicPr>
          <p:cNvPr id="4" name="Picture 3">
            <a:extLst>
              <a:ext uri="{FF2B5EF4-FFF2-40B4-BE49-F238E27FC236}">
                <a16:creationId xmlns:a16="http://schemas.microsoft.com/office/drawing/2014/main" id="{7C0A3C34-B57E-587C-87DE-7A92072190F6}"/>
              </a:ext>
            </a:extLst>
          </p:cNvPr>
          <p:cNvPicPr>
            <a:picLocks noChangeAspect="1"/>
          </p:cNvPicPr>
          <p:nvPr/>
        </p:nvPicPr>
        <p:blipFill>
          <a:blip r:embed="rId2"/>
          <a:stretch>
            <a:fillRect/>
          </a:stretch>
        </p:blipFill>
        <p:spPr>
          <a:xfrm>
            <a:off x="1014583" y="4290243"/>
            <a:ext cx="4515307" cy="2006803"/>
          </a:xfrm>
          <a:prstGeom prst="rect">
            <a:avLst/>
          </a:prstGeom>
        </p:spPr>
      </p:pic>
      <p:sp>
        <p:nvSpPr>
          <p:cNvPr id="5" name="TextBox 4">
            <a:extLst>
              <a:ext uri="{FF2B5EF4-FFF2-40B4-BE49-F238E27FC236}">
                <a16:creationId xmlns:a16="http://schemas.microsoft.com/office/drawing/2014/main" id="{7A4914F9-8C2A-E947-9107-6295087D0FC1}"/>
              </a:ext>
            </a:extLst>
          </p:cNvPr>
          <p:cNvSpPr txBox="1"/>
          <p:nvPr/>
        </p:nvSpPr>
        <p:spPr>
          <a:xfrm>
            <a:off x="5705547" y="5159185"/>
            <a:ext cx="6310796" cy="1077218"/>
          </a:xfrm>
          <a:prstGeom prst="rect">
            <a:avLst/>
          </a:prstGeom>
          <a:noFill/>
        </p:spPr>
        <p:txBody>
          <a:bodyPr wrap="square" rtlCol="0">
            <a:spAutoFit/>
          </a:bodyPr>
          <a:lstStyle/>
          <a:p>
            <a:pPr>
              <a:spcAft>
                <a:spcPts val="600"/>
              </a:spcAft>
            </a:pPr>
            <a:r>
              <a:rPr lang="en-US" kern="1200" dirty="0">
                <a:solidFill>
                  <a:schemeClr val="tx1"/>
                </a:solidFill>
                <a:latin typeface="+mn-lt"/>
                <a:ea typeface="+mn-ea"/>
                <a:cs typeface="+mn-cs"/>
              </a:rPr>
              <a:t>Small test set: 10 critique citations (manually annotated)</a:t>
            </a:r>
          </a:p>
          <a:p>
            <a:pPr>
              <a:spcAft>
                <a:spcPts val="600"/>
              </a:spcAft>
            </a:pPr>
            <a:r>
              <a:rPr lang="en-US" kern="1200" dirty="0">
                <a:solidFill>
                  <a:schemeClr val="tx1"/>
                </a:solidFill>
                <a:latin typeface="+mn-lt"/>
                <a:ea typeface="+mn-ea"/>
                <a:cs typeface="+mn-cs"/>
              </a:rPr>
              <a:t>Measure: Recall (how many critiques are identified?)</a:t>
            </a:r>
          </a:p>
          <a:p>
            <a:pPr>
              <a:spcAft>
                <a:spcPts val="600"/>
              </a:spcAft>
            </a:pPr>
            <a:r>
              <a:rPr lang="en-US" kern="1200" dirty="0">
                <a:solidFill>
                  <a:schemeClr val="tx1"/>
                </a:solidFill>
                <a:latin typeface="+mn-lt"/>
                <a:ea typeface="+mn-ea"/>
                <a:cs typeface="+mn-cs"/>
              </a:rPr>
              <a:t>Approach: zero-shot prompts</a:t>
            </a:r>
            <a:endParaRPr lang="en-US" dirty="0"/>
          </a:p>
        </p:txBody>
      </p:sp>
    </p:spTree>
    <p:extLst>
      <p:ext uri="{BB962C8B-B14F-4D97-AF65-F5344CB8AC3E}">
        <p14:creationId xmlns:p14="http://schemas.microsoft.com/office/powerpoint/2010/main" val="2099551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53F419-6B7E-5E50-C9BC-35B066E34E6E}"/>
              </a:ext>
            </a:extLst>
          </p:cNvPr>
          <p:cNvSpPr>
            <a:spLocks noGrp="1"/>
          </p:cNvSpPr>
          <p:nvPr>
            <p:ph type="title"/>
          </p:nvPr>
        </p:nvSpPr>
        <p:spPr>
          <a:xfrm>
            <a:off x="638882" y="639193"/>
            <a:ext cx="4847518" cy="3573516"/>
          </a:xfrm>
        </p:spPr>
        <p:txBody>
          <a:bodyPr vert="horz" lIns="91440" tIns="45720" rIns="91440" bIns="45720" rtlCol="0" anchor="b">
            <a:normAutofit/>
          </a:bodyPr>
          <a:lstStyle/>
          <a:p>
            <a:r>
              <a:rPr lang="en-US" sz="4600" kern="1200" dirty="0">
                <a:solidFill>
                  <a:schemeClr val="tx1"/>
                </a:solidFill>
                <a:latin typeface="+mj-lt"/>
                <a:ea typeface="+mj-ea"/>
                <a:cs typeface="+mj-cs"/>
              </a:rPr>
              <a:t>Part I – the evolving NLP methodology</a:t>
            </a:r>
          </a:p>
        </p:txBody>
      </p:sp>
      <p:sp>
        <p:nvSpPr>
          <p:cNvPr id="2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Head with Gears">
            <a:extLst>
              <a:ext uri="{FF2B5EF4-FFF2-40B4-BE49-F238E27FC236}">
                <a16:creationId xmlns:a16="http://schemas.microsoft.com/office/drawing/2014/main" id="{50D77CAC-3DCD-D311-2D82-CC7DBA3F4F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57553" y="3836773"/>
            <a:ext cx="2421676" cy="2421676"/>
          </a:xfrm>
          <a:prstGeom prst="rect">
            <a:avLst/>
          </a:prstGeom>
        </p:spPr>
      </p:pic>
    </p:spTree>
    <p:extLst>
      <p:ext uri="{BB962C8B-B14F-4D97-AF65-F5344CB8AC3E}">
        <p14:creationId xmlns:p14="http://schemas.microsoft.com/office/powerpoint/2010/main" val="879014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368F96-FA59-31F1-E387-792710EA83D2}"/>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dirty="0">
                <a:solidFill>
                  <a:schemeClr val="tx1"/>
                </a:solidFill>
                <a:latin typeface="+mj-lt"/>
                <a:ea typeface="+mj-ea"/>
                <a:cs typeface="+mj-cs"/>
              </a:rPr>
              <a:t>Manual Prompt #1</a:t>
            </a:r>
            <a:br>
              <a:rPr lang="en-US" sz="4000" kern="1200" dirty="0">
                <a:solidFill>
                  <a:schemeClr val="tx1"/>
                </a:solidFill>
                <a:latin typeface="+mj-lt"/>
                <a:ea typeface="+mj-ea"/>
                <a:cs typeface="+mj-cs"/>
              </a:rPr>
            </a:br>
            <a:r>
              <a:rPr lang="en-US" sz="4000" kern="1200" dirty="0">
                <a:solidFill>
                  <a:schemeClr val="tx1"/>
                </a:solidFill>
                <a:latin typeface="+mj-lt"/>
                <a:ea typeface="+mj-ea"/>
                <a:cs typeface="+mj-cs"/>
              </a:rPr>
              <a:t>Question-answer style prompt</a:t>
            </a:r>
          </a:p>
        </p:txBody>
      </p:sp>
      <p:sp>
        <p:nvSpPr>
          <p:cNvPr id="14"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2">
            <a:extLst>
              <a:ext uri="{FF2B5EF4-FFF2-40B4-BE49-F238E27FC236}">
                <a16:creationId xmlns:a16="http://schemas.microsoft.com/office/drawing/2014/main" id="{051A8F92-E693-E9D7-5EA2-8D66D663D09E}"/>
              </a:ext>
            </a:extLst>
          </p:cNvPr>
          <p:cNvPicPr>
            <a:picLocks noChangeAspect="1"/>
          </p:cNvPicPr>
          <p:nvPr/>
        </p:nvPicPr>
        <p:blipFill>
          <a:blip r:embed="rId2"/>
          <a:stretch>
            <a:fillRect/>
          </a:stretch>
        </p:blipFill>
        <p:spPr>
          <a:xfrm>
            <a:off x="697127" y="2252877"/>
            <a:ext cx="7239000" cy="2908300"/>
          </a:xfrm>
          <a:prstGeom prst="rect">
            <a:avLst/>
          </a:prstGeom>
        </p:spPr>
      </p:pic>
    </p:spTree>
    <p:extLst>
      <p:ext uri="{BB962C8B-B14F-4D97-AF65-F5344CB8AC3E}">
        <p14:creationId xmlns:p14="http://schemas.microsoft.com/office/powerpoint/2010/main" val="3016168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368F96-FA59-31F1-E387-792710EA83D2}"/>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Manual Prompt #2</a:t>
            </a:r>
            <a:br>
              <a:rPr lang="en-US" sz="4000" kern="1200">
                <a:solidFill>
                  <a:schemeClr val="tx1"/>
                </a:solidFill>
                <a:latin typeface="+mj-lt"/>
                <a:ea typeface="+mj-ea"/>
                <a:cs typeface="+mj-cs"/>
              </a:rPr>
            </a:br>
            <a:r>
              <a:rPr lang="en-US" sz="4000" kern="1200">
                <a:solidFill>
                  <a:schemeClr val="tx1"/>
                </a:solidFill>
                <a:latin typeface="+mj-lt"/>
                <a:ea typeface="+mj-ea"/>
                <a:cs typeface="+mj-cs"/>
              </a:rPr>
              <a:t>Instruction-style prompt</a:t>
            </a:r>
          </a:p>
        </p:txBody>
      </p:sp>
      <p:sp>
        <p:nvSpPr>
          <p:cNvPr id="12" name="Rectangle 11">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52605541-FF11-1812-8649-0AF834F9F335}"/>
              </a:ext>
            </a:extLst>
          </p:cNvPr>
          <p:cNvPicPr>
            <a:picLocks noChangeAspect="1"/>
          </p:cNvPicPr>
          <p:nvPr/>
        </p:nvPicPr>
        <p:blipFill>
          <a:blip r:embed="rId2"/>
          <a:stretch>
            <a:fillRect/>
          </a:stretch>
        </p:blipFill>
        <p:spPr>
          <a:xfrm>
            <a:off x="558792" y="2541599"/>
            <a:ext cx="7378700" cy="2565400"/>
          </a:xfrm>
          <a:prstGeom prst="rect">
            <a:avLst/>
          </a:prstGeom>
        </p:spPr>
      </p:pic>
    </p:spTree>
    <p:extLst>
      <p:ext uri="{BB962C8B-B14F-4D97-AF65-F5344CB8AC3E}">
        <p14:creationId xmlns:p14="http://schemas.microsoft.com/office/powerpoint/2010/main" val="12291628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475CB7-AFC4-E7E0-4CE6-FA8FEF43E428}"/>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Add persona-style system message</a:t>
            </a:r>
          </a:p>
        </p:txBody>
      </p:sp>
      <p:sp>
        <p:nvSpPr>
          <p:cNvPr id="13"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2">
            <a:extLst>
              <a:ext uri="{FF2B5EF4-FFF2-40B4-BE49-F238E27FC236}">
                <a16:creationId xmlns:a16="http://schemas.microsoft.com/office/drawing/2014/main" id="{DBFA9294-C716-2C1F-DF5E-62440BA3F976}"/>
              </a:ext>
            </a:extLst>
          </p:cNvPr>
          <p:cNvPicPr>
            <a:picLocks noChangeAspect="1"/>
          </p:cNvPicPr>
          <p:nvPr/>
        </p:nvPicPr>
        <p:blipFill>
          <a:blip r:embed="rId2"/>
          <a:stretch>
            <a:fillRect/>
          </a:stretch>
        </p:blipFill>
        <p:spPr>
          <a:xfrm>
            <a:off x="558792" y="2188929"/>
            <a:ext cx="5778500" cy="2755900"/>
          </a:xfrm>
          <a:prstGeom prst="rect">
            <a:avLst/>
          </a:prstGeom>
        </p:spPr>
      </p:pic>
    </p:spTree>
    <p:extLst>
      <p:ext uri="{BB962C8B-B14F-4D97-AF65-F5344CB8AC3E}">
        <p14:creationId xmlns:p14="http://schemas.microsoft.com/office/powerpoint/2010/main" val="6467633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0904820-C36B-5F5C-63DE-6EFBC5525CA5}"/>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Add more context</a:t>
            </a:r>
          </a:p>
        </p:txBody>
      </p:sp>
      <p:sp>
        <p:nvSpPr>
          <p:cNvPr id="13"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2">
            <a:extLst>
              <a:ext uri="{FF2B5EF4-FFF2-40B4-BE49-F238E27FC236}">
                <a16:creationId xmlns:a16="http://schemas.microsoft.com/office/drawing/2014/main" id="{3C64580C-C663-7F21-6AFB-A6D09B289689}"/>
              </a:ext>
            </a:extLst>
          </p:cNvPr>
          <p:cNvPicPr>
            <a:picLocks noChangeAspect="1"/>
          </p:cNvPicPr>
          <p:nvPr/>
        </p:nvPicPr>
        <p:blipFill>
          <a:blip r:embed="rId2"/>
          <a:stretch>
            <a:fillRect/>
          </a:stretch>
        </p:blipFill>
        <p:spPr>
          <a:xfrm>
            <a:off x="558792" y="2309117"/>
            <a:ext cx="7772400" cy="3790637"/>
          </a:xfrm>
          <a:prstGeom prst="rect">
            <a:avLst/>
          </a:prstGeom>
        </p:spPr>
      </p:pic>
    </p:spTree>
    <p:extLst>
      <p:ext uri="{BB962C8B-B14F-4D97-AF65-F5344CB8AC3E}">
        <p14:creationId xmlns:p14="http://schemas.microsoft.com/office/powerpoint/2010/main" val="464239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3" name="Rectangle 1032">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5" name="Rectangle 1034">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Adding FAQs as context</a:t>
            </a:r>
          </a:p>
        </p:txBody>
      </p:sp>
      <p:sp>
        <p:nvSpPr>
          <p:cNvPr id="1037" name="Rectangle 1036">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descr="A paper with text on it&#10;&#10;Description automatically generated">
            <a:extLst>
              <a:ext uri="{FF2B5EF4-FFF2-40B4-BE49-F238E27FC236}">
                <a16:creationId xmlns:a16="http://schemas.microsoft.com/office/drawing/2014/main" id="{0C62BA8B-021B-16EF-9B59-0155EAD9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226" y="2269730"/>
            <a:ext cx="6168811" cy="39939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D6E7DBD-786A-BD2D-64DA-D5E639D206E6}"/>
              </a:ext>
            </a:extLst>
          </p:cNvPr>
          <p:cNvSpPr/>
          <p:nvPr/>
        </p:nvSpPr>
        <p:spPr>
          <a:xfrm>
            <a:off x="3115226" y="4617154"/>
            <a:ext cx="6168811" cy="164648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200" dirty="0"/>
          </a:p>
        </p:txBody>
      </p:sp>
    </p:spTree>
    <p:extLst>
      <p:ext uri="{BB962C8B-B14F-4D97-AF65-F5344CB8AC3E}">
        <p14:creationId xmlns:p14="http://schemas.microsoft.com/office/powerpoint/2010/main" val="807584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09898"/>
            <a:ext cx="9942716" cy="1554480"/>
          </a:xfrm>
        </p:spPr>
        <p:txBody>
          <a:bodyPr anchor="ctr">
            <a:normAutofit/>
          </a:bodyPr>
          <a:lstStyle/>
          <a:p>
            <a:r>
              <a:rPr lang="en-CN" sz="4800"/>
              <a:t>Chain-of-thought (CoT) </a:t>
            </a:r>
            <a:endParaRPr lang="en-US" sz="4800"/>
          </a:p>
        </p:txBody>
      </p:sp>
      <p:sp>
        <p:nvSpPr>
          <p:cNvPr id="3" name="Content Placeholder 2"/>
          <p:cNvSpPr>
            <a:spLocks noGrp="1"/>
          </p:cNvSpPr>
          <p:nvPr>
            <p:ph idx="1"/>
          </p:nvPr>
        </p:nvSpPr>
        <p:spPr>
          <a:xfrm>
            <a:off x="1045028" y="3017522"/>
            <a:ext cx="9941319" cy="3124658"/>
          </a:xfrm>
        </p:spPr>
        <p:txBody>
          <a:bodyPr anchor="ctr">
            <a:normAutofit/>
          </a:bodyPr>
          <a:lstStyle/>
          <a:p>
            <a:r>
              <a:rPr lang="en-CN" sz="1500">
                <a:latin typeface="Arial" panose="020B0604020202020204" pitchFamily="34" charset="0"/>
                <a:cs typeface="Arial" panose="020B0604020202020204" pitchFamily="34" charset="0"/>
              </a:rPr>
              <a:t>“</a:t>
            </a:r>
            <a:r>
              <a:rPr lang="en-CN" sz="1500">
                <a:latin typeface="Arial" panose="020B0604020202020204" pitchFamily="34" charset="0"/>
                <a:ea typeface="Arial" panose="020B0604020202020204" pitchFamily="34" charset="0"/>
                <a:cs typeface="Arial" panose="020B0604020202020204" pitchFamily="34" charset="0"/>
              </a:rPr>
              <a:t>Let's think step by step</a:t>
            </a:r>
            <a:r>
              <a:rPr lang="en-CN" sz="1500">
                <a:latin typeface="Arial" panose="020B0604020202020204" pitchFamily="34" charset="0"/>
                <a:cs typeface="Arial" panose="020B0604020202020204" pitchFamily="34" charset="0"/>
              </a:rPr>
              <a:t>” (</a:t>
            </a:r>
            <a:r>
              <a:rPr lang="en-CN" sz="1500">
                <a:latin typeface="Arial" panose="020B0604020202020204" pitchFamily="34" charset="0"/>
                <a:ea typeface="Arial" panose="020B0604020202020204" pitchFamily="34" charset="0"/>
                <a:cs typeface="Arial" panose="020B0604020202020204" pitchFamily="34" charset="0"/>
              </a:rPr>
              <a:t>Wei et al., 2022</a:t>
            </a:r>
            <a:r>
              <a:rPr lang="en-CN" sz="1500">
                <a:latin typeface="Arial" panose="020B0604020202020204" pitchFamily="34" charset="0"/>
                <a:cs typeface="Arial" panose="020B0604020202020204" pitchFamily="34" charset="0"/>
              </a:rPr>
              <a:t>).</a:t>
            </a:r>
          </a:p>
          <a:p>
            <a:r>
              <a:rPr lang="en-CN" sz="1500">
                <a:latin typeface="Arial" panose="020B0604020202020204" pitchFamily="34" charset="0"/>
                <a:cs typeface="Arial" panose="020B0604020202020204" pitchFamily="34" charset="0"/>
              </a:rPr>
              <a:t>Mainly used in reasoning tasks </a:t>
            </a:r>
            <a:r>
              <a:rPr lang="en-CN" sz="1500">
                <a:latin typeface="Arial" panose="020B0604020202020204" pitchFamily="34" charset="0"/>
                <a:ea typeface="Arial" panose="020B0604020202020204" pitchFamily="34" charset="0"/>
                <a:cs typeface="Arial" panose="020B0604020202020204" pitchFamily="34" charset="0"/>
              </a:rPr>
              <a:t>(</a:t>
            </a:r>
            <a:r>
              <a:rPr lang="en-US" sz="1500">
                <a:latin typeface="Arial" panose="020B0604020202020204" pitchFamily="34" charset="0"/>
                <a:ea typeface="Arial" panose="020B0604020202020204" pitchFamily="34" charset="0"/>
                <a:cs typeface="Arial" panose="020B0604020202020204" pitchFamily="34" charset="0"/>
              </a:rPr>
              <a:t>Qiao et al., 2022</a:t>
            </a:r>
            <a:r>
              <a:rPr lang="en-CN" sz="1500">
                <a:latin typeface="Arial" panose="020B0604020202020204" pitchFamily="34" charset="0"/>
                <a:ea typeface="Arial" panose="020B0604020202020204" pitchFamily="34" charset="0"/>
                <a:cs typeface="Arial" panose="020B0604020202020204" pitchFamily="34" charset="0"/>
              </a:rPr>
              <a:t>)</a:t>
            </a:r>
            <a:r>
              <a:rPr lang="en-CN" sz="1500">
                <a:latin typeface="Arial" panose="020B0604020202020204" pitchFamily="34" charset="0"/>
                <a:cs typeface="Arial" panose="020B0604020202020204" pitchFamily="34" charset="0"/>
              </a:rPr>
              <a:t>.</a:t>
            </a:r>
          </a:p>
          <a:p>
            <a:r>
              <a:rPr lang="en-CN" sz="1500">
                <a:latin typeface="Arial" panose="020B0604020202020204" pitchFamily="34" charset="0"/>
                <a:ea typeface="Arial" panose="020B0604020202020204" pitchFamily="34" charset="0"/>
                <a:cs typeface="Arial" panose="020B0604020202020204" pitchFamily="34" charset="0"/>
              </a:rPr>
              <a:t>It also is broadly used in classification tasks, for example, “Answer (yes or no) the question step by step” </a:t>
            </a:r>
            <a:r>
              <a:rPr lang="en-CN" sz="1500">
                <a:latin typeface="Arial" panose="020B0604020202020204" pitchFamily="34" charset="0"/>
                <a:ea typeface="Arial" panose="020B0604020202020204" pitchFamily="34" charset="0"/>
              </a:rPr>
              <a:t>(Zhong et al., 2023). </a:t>
            </a:r>
            <a:endParaRPr lang="en-CN" sz="1500">
              <a:latin typeface="Arial" panose="020B0604020202020204" pitchFamily="34" charset="0"/>
              <a:cs typeface="Arial" panose="020B0604020202020204" pitchFamily="34" charset="0"/>
            </a:endParaRPr>
          </a:p>
          <a:p>
            <a:r>
              <a:rPr lang="en-CN" sz="1500">
                <a:latin typeface="Arial" panose="020B0604020202020204" pitchFamily="34" charset="0"/>
                <a:ea typeface="Arial" panose="020B0604020202020204" pitchFamily="34" charset="0"/>
                <a:cs typeface="Arial" panose="020B0604020202020204" pitchFamily="34" charset="0"/>
              </a:rPr>
              <a:t>Changing the wording in CoT can also impact the results (Kim et al., 2023)</a:t>
            </a:r>
            <a:r>
              <a:rPr lang="en-CN" sz="1500">
                <a:latin typeface="Arial" panose="020B0604020202020204" pitchFamily="34" charset="0"/>
                <a:cs typeface="Arial" panose="020B0604020202020204" pitchFamily="34" charset="0"/>
              </a:rPr>
              <a:t>.</a:t>
            </a:r>
            <a:endParaRPr lang="en-CN" sz="1500" b="1">
              <a:latin typeface="Arial" panose="020B0604020202020204" pitchFamily="34" charset="0"/>
              <a:ea typeface="Arial" panose="020B0604020202020204" pitchFamily="34" charset="0"/>
              <a:cs typeface="Arial" panose="020B0604020202020204" pitchFamily="34" charset="0"/>
            </a:endParaRPr>
          </a:p>
          <a:p>
            <a:pPr marL="0" indent="0">
              <a:buNone/>
            </a:pPr>
            <a:endParaRPr lang="en-CN" sz="1500" b="1">
              <a:latin typeface="Arial" panose="020B0604020202020204" pitchFamily="34" charset="0"/>
            </a:endParaRPr>
          </a:p>
          <a:p>
            <a:pPr marL="0" indent="0">
              <a:buNone/>
            </a:pPr>
            <a:endParaRPr lang="en-CN" sz="1500" b="1">
              <a:latin typeface="Arial" panose="020B0604020202020204" pitchFamily="34" charset="0"/>
            </a:endParaRPr>
          </a:p>
          <a:p>
            <a:r>
              <a:rPr lang="en-US" sz="1500"/>
              <a:t>A survey paper about CoT: </a:t>
            </a:r>
            <a:r>
              <a:rPr lang="en-US" sz="1500">
                <a:hlinkClick r:id="rId3"/>
              </a:rPr>
              <a:t>https://proceedings.neurips.cc/paper_files/paper/2022/hash/9d5609613524ecf4f15af0f7b31abca4-Abstract-Conference.html</a:t>
            </a:r>
            <a:endParaRPr lang="en-US" sz="1500"/>
          </a:p>
          <a:p>
            <a:pPr marL="0" indent="0">
              <a:buNone/>
            </a:pPr>
            <a:endParaRPr lang="en-US" sz="15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15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4223F0-AC2C-30BC-1B6B-F818374CDA12}"/>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Add Chain-of-Thought</a:t>
            </a:r>
          </a:p>
        </p:txBody>
      </p:sp>
      <p:sp>
        <p:nvSpPr>
          <p:cNvPr id="13"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D6D68E24-CE01-7967-BBE1-FA6599554FD1}"/>
              </a:ext>
            </a:extLst>
          </p:cNvPr>
          <p:cNvPicPr>
            <a:picLocks noChangeAspect="1"/>
          </p:cNvPicPr>
          <p:nvPr/>
        </p:nvPicPr>
        <p:blipFill>
          <a:blip r:embed="rId2"/>
          <a:stretch>
            <a:fillRect/>
          </a:stretch>
        </p:blipFill>
        <p:spPr>
          <a:xfrm>
            <a:off x="1477187" y="2091095"/>
            <a:ext cx="7511144" cy="4206240"/>
          </a:xfrm>
          <a:prstGeom prst="rect">
            <a:avLst/>
          </a:prstGeom>
        </p:spPr>
      </p:pic>
    </p:spTree>
    <p:extLst>
      <p:ext uri="{BB962C8B-B14F-4D97-AF65-F5344CB8AC3E}">
        <p14:creationId xmlns:p14="http://schemas.microsoft.com/office/powerpoint/2010/main" val="818528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14D8C5-F78B-0281-7ED4-2DEC49F0A6D5}"/>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Ask GPT-4 how it defines Critique citations</a:t>
            </a:r>
          </a:p>
        </p:txBody>
      </p:sp>
      <p:sp>
        <p:nvSpPr>
          <p:cNvPr id="13"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115EF404-7948-DB19-CBB2-AD9BAC460020}"/>
              </a:ext>
            </a:extLst>
          </p:cNvPr>
          <p:cNvPicPr>
            <a:picLocks noChangeAspect="1"/>
          </p:cNvPicPr>
          <p:nvPr/>
        </p:nvPicPr>
        <p:blipFill>
          <a:blip r:embed="rId2"/>
          <a:stretch>
            <a:fillRect/>
          </a:stretch>
        </p:blipFill>
        <p:spPr>
          <a:xfrm>
            <a:off x="549058" y="3028994"/>
            <a:ext cx="11097349" cy="2330441"/>
          </a:xfrm>
          <a:prstGeom prst="rect">
            <a:avLst/>
          </a:prstGeom>
        </p:spPr>
      </p:pic>
    </p:spTree>
    <p:extLst>
      <p:ext uri="{BB962C8B-B14F-4D97-AF65-F5344CB8AC3E}">
        <p14:creationId xmlns:p14="http://schemas.microsoft.com/office/powerpoint/2010/main" val="2965150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2B7BCC-1E95-6A28-D75D-F55E4112A8E6}"/>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Use GPT-4 definition as prompt</a:t>
            </a:r>
          </a:p>
        </p:txBody>
      </p:sp>
      <p:sp>
        <p:nvSpPr>
          <p:cNvPr id="13"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2">
            <a:extLst>
              <a:ext uri="{FF2B5EF4-FFF2-40B4-BE49-F238E27FC236}">
                <a16:creationId xmlns:a16="http://schemas.microsoft.com/office/drawing/2014/main" id="{549BB19D-EAB9-5552-09F7-D503471A4290}"/>
              </a:ext>
            </a:extLst>
          </p:cNvPr>
          <p:cNvPicPr>
            <a:picLocks noChangeAspect="1"/>
          </p:cNvPicPr>
          <p:nvPr/>
        </p:nvPicPr>
        <p:blipFill>
          <a:blip r:embed="rId2"/>
          <a:stretch>
            <a:fillRect/>
          </a:stretch>
        </p:blipFill>
        <p:spPr>
          <a:xfrm>
            <a:off x="669153" y="2300416"/>
            <a:ext cx="6108700" cy="3505200"/>
          </a:xfrm>
          <a:prstGeom prst="rect">
            <a:avLst/>
          </a:prstGeom>
        </p:spPr>
      </p:pic>
    </p:spTree>
    <p:extLst>
      <p:ext uri="{BB962C8B-B14F-4D97-AF65-F5344CB8AC3E}">
        <p14:creationId xmlns:p14="http://schemas.microsoft.com/office/powerpoint/2010/main" val="20821961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28D9B5-95F8-6A5B-9CCE-0FE14E6AAD90}"/>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dirty="0">
                <a:solidFill>
                  <a:schemeClr val="tx1"/>
                </a:solidFill>
                <a:latin typeface="+mj-lt"/>
                <a:ea typeface="+mj-ea"/>
                <a:cs typeface="+mj-cs"/>
              </a:rPr>
              <a:t>Adapt GPT4 definition</a:t>
            </a:r>
          </a:p>
        </p:txBody>
      </p:sp>
      <p:sp>
        <p:nvSpPr>
          <p:cNvPr id="3" name="Content Placeholder 2">
            <a:extLst>
              <a:ext uri="{FF2B5EF4-FFF2-40B4-BE49-F238E27FC236}">
                <a16:creationId xmlns:a16="http://schemas.microsoft.com/office/drawing/2014/main" id="{1354E4C2-F835-83D7-AE4E-8FB9F719A6AA}"/>
              </a:ext>
            </a:extLst>
          </p:cNvPr>
          <p:cNvSpPr>
            <a:spLocks noGrp="1"/>
          </p:cNvSpPr>
          <p:nvPr>
            <p:ph idx="1"/>
          </p:nvPr>
        </p:nvSpPr>
        <p:spPr>
          <a:xfrm>
            <a:off x="7918618" y="2537563"/>
            <a:ext cx="2893382" cy="1185353"/>
          </a:xfrm>
        </p:spPr>
        <p:txBody>
          <a:bodyPr vert="horz" lIns="91440" tIns="45720" rIns="91440" bIns="45720" rtlCol="0" anchor="ctr">
            <a:normAutofit/>
          </a:bodyPr>
          <a:lstStyle/>
          <a:p>
            <a:pPr marL="0" indent="0">
              <a:buNone/>
            </a:pPr>
            <a:r>
              <a:rPr lang="en-US" sz="1800" kern="1200" dirty="0">
                <a:solidFill>
                  <a:schemeClr val="tx1"/>
                </a:solidFill>
                <a:latin typeface="+mn-lt"/>
                <a:ea typeface="+mn-ea"/>
                <a:cs typeface="+mn-cs"/>
              </a:rPr>
              <a:t>Remove the sentence related to *comparison* citation</a:t>
            </a:r>
          </a:p>
        </p:txBody>
      </p:sp>
      <p:sp>
        <p:nvSpPr>
          <p:cNvPr id="13"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B83C7ABD-4ECC-059E-00FC-808217F5C21B}"/>
              </a:ext>
            </a:extLst>
          </p:cNvPr>
          <p:cNvPicPr>
            <a:picLocks noChangeAspect="1"/>
          </p:cNvPicPr>
          <p:nvPr/>
        </p:nvPicPr>
        <p:blipFill>
          <a:blip r:embed="rId2"/>
          <a:stretch>
            <a:fillRect/>
          </a:stretch>
        </p:blipFill>
        <p:spPr>
          <a:xfrm>
            <a:off x="1230011" y="2182753"/>
            <a:ext cx="6184900" cy="3492500"/>
          </a:xfrm>
          <a:prstGeom prst="rect">
            <a:avLst/>
          </a:prstGeom>
        </p:spPr>
      </p:pic>
    </p:spTree>
    <p:extLst>
      <p:ext uri="{BB962C8B-B14F-4D97-AF65-F5344CB8AC3E}">
        <p14:creationId xmlns:p14="http://schemas.microsoft.com/office/powerpoint/2010/main" val="1677384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8">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F9E2D3-B2FE-E923-C4F7-6E4FC21A226A}"/>
              </a:ext>
            </a:extLst>
          </p:cNvPr>
          <p:cNvSpPr>
            <a:spLocks noGrp="1"/>
          </p:cNvSpPr>
          <p:nvPr>
            <p:ph type="title"/>
          </p:nvPr>
        </p:nvSpPr>
        <p:spPr>
          <a:xfrm>
            <a:off x="1115568" y="548640"/>
            <a:ext cx="10168128" cy="1179576"/>
          </a:xfrm>
        </p:spPr>
        <p:txBody>
          <a:bodyPr>
            <a:normAutofit/>
          </a:bodyPr>
          <a:lstStyle/>
          <a:p>
            <a:r>
              <a:rPr lang="en-US" sz="4000"/>
              <a:t>The evolving NLP methodology</a:t>
            </a:r>
          </a:p>
        </p:txBody>
      </p:sp>
      <p:sp>
        <p:nvSpPr>
          <p:cNvPr id="21" name="Rectangle 20">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E7312F5-BBD3-94ED-93F7-6AA94BA1984C}"/>
              </a:ext>
            </a:extLst>
          </p:cNvPr>
          <p:cNvSpPr>
            <a:spLocks noGrp="1"/>
          </p:cNvSpPr>
          <p:nvPr>
            <p:ph idx="1"/>
          </p:nvPr>
        </p:nvSpPr>
        <p:spPr>
          <a:xfrm>
            <a:off x="1115568" y="2481943"/>
            <a:ext cx="10168128" cy="3695020"/>
          </a:xfrm>
        </p:spPr>
        <p:txBody>
          <a:bodyPr>
            <a:normAutofit/>
          </a:bodyPr>
          <a:lstStyle/>
          <a:p>
            <a:r>
              <a:rPr lang="en-US" sz="2200"/>
              <a:t>First-generation methods: rules and lexicons</a:t>
            </a:r>
          </a:p>
          <a:p>
            <a:pPr lvl="1"/>
            <a:r>
              <a:rPr lang="en-US" sz="2200"/>
              <a:t>E.g. keyword search for “randomized clinical trial”, or disease names, etc.</a:t>
            </a:r>
          </a:p>
          <a:p>
            <a:r>
              <a:rPr lang="en-US" sz="2200"/>
              <a:t>Second-generation methods: fully-supervised machine learning</a:t>
            </a:r>
          </a:p>
          <a:p>
            <a:pPr lvl="1"/>
            <a:r>
              <a:rPr lang="en-US" sz="2200"/>
              <a:t>Linear classifiers are popular text classifier, e.g. Naïve Bayes and SVMs</a:t>
            </a:r>
          </a:p>
          <a:p>
            <a:pPr lvl="2"/>
            <a:r>
              <a:rPr lang="en-US" sz="2200"/>
              <a:t>Strength</a:t>
            </a:r>
          </a:p>
          <a:p>
            <a:pPr lvl="3"/>
            <a:r>
              <a:rPr lang="en-US" sz="2200"/>
              <a:t>Interpretability – feature weights explain their salience for prediction</a:t>
            </a:r>
          </a:p>
          <a:p>
            <a:pPr lvl="2"/>
            <a:r>
              <a:rPr lang="en-US" sz="2200"/>
              <a:t>Challenges</a:t>
            </a:r>
          </a:p>
          <a:p>
            <a:pPr lvl="3"/>
            <a:r>
              <a:rPr lang="en-US" sz="2200"/>
              <a:t>Need a large amount of training data for sophisticated tasks</a:t>
            </a:r>
          </a:p>
          <a:p>
            <a:pPr lvl="3"/>
            <a:r>
              <a:rPr lang="en-US" sz="2200"/>
              <a:t>Need feature engineering to find most salient features for prediction</a:t>
            </a:r>
            <a:endParaRPr lang="en-US" sz="2200" dirty="0"/>
          </a:p>
        </p:txBody>
      </p:sp>
    </p:spTree>
    <p:extLst>
      <p:ext uri="{BB962C8B-B14F-4D97-AF65-F5344CB8AC3E}">
        <p14:creationId xmlns:p14="http://schemas.microsoft.com/office/powerpoint/2010/main" val="10406805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15E7E10-D9D0-BB24-9618-DCFB10DECA13}"/>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Prompt performance comparison</a:t>
            </a:r>
          </a:p>
        </p:txBody>
      </p:sp>
      <p:sp>
        <p:nvSpPr>
          <p:cNvPr id="24" name="Rectangle 2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le 4">
            <a:extLst>
              <a:ext uri="{FF2B5EF4-FFF2-40B4-BE49-F238E27FC236}">
                <a16:creationId xmlns:a16="http://schemas.microsoft.com/office/drawing/2014/main" id="{A20B1CA6-A60B-D2EB-74B3-3706EEBF86A6}"/>
              </a:ext>
            </a:extLst>
          </p:cNvPr>
          <p:cNvGraphicFramePr>
            <a:graphicFrameLocks noGrp="1"/>
          </p:cNvGraphicFramePr>
          <p:nvPr>
            <p:extLst>
              <p:ext uri="{D42A27DB-BD31-4B8C-83A1-F6EECF244321}">
                <p14:modId xmlns:p14="http://schemas.microsoft.com/office/powerpoint/2010/main" val="3048553263"/>
              </p:ext>
            </p:extLst>
          </p:nvPr>
        </p:nvGraphicFramePr>
        <p:xfrm>
          <a:off x="549058" y="2431543"/>
          <a:ext cx="11097353" cy="3525346"/>
        </p:xfrm>
        <a:graphic>
          <a:graphicData uri="http://schemas.openxmlformats.org/drawingml/2006/table">
            <a:tbl>
              <a:tblPr firstRow="1" bandRow="1">
                <a:noFill/>
                <a:tableStyleId>{5C22544A-7EE6-4342-B048-85BDC9FD1C3A}</a:tableStyleId>
              </a:tblPr>
              <a:tblGrid>
                <a:gridCol w="1714106">
                  <a:extLst>
                    <a:ext uri="{9D8B030D-6E8A-4147-A177-3AD203B41FA5}">
                      <a16:colId xmlns:a16="http://schemas.microsoft.com/office/drawing/2014/main" val="908853904"/>
                    </a:ext>
                  </a:extLst>
                </a:gridCol>
                <a:gridCol w="1521533">
                  <a:extLst>
                    <a:ext uri="{9D8B030D-6E8A-4147-A177-3AD203B41FA5}">
                      <a16:colId xmlns:a16="http://schemas.microsoft.com/office/drawing/2014/main" val="534493081"/>
                    </a:ext>
                  </a:extLst>
                </a:gridCol>
                <a:gridCol w="1521533">
                  <a:extLst>
                    <a:ext uri="{9D8B030D-6E8A-4147-A177-3AD203B41FA5}">
                      <a16:colId xmlns:a16="http://schemas.microsoft.com/office/drawing/2014/main" val="1565897255"/>
                    </a:ext>
                  </a:extLst>
                </a:gridCol>
                <a:gridCol w="1035244">
                  <a:extLst>
                    <a:ext uri="{9D8B030D-6E8A-4147-A177-3AD203B41FA5}">
                      <a16:colId xmlns:a16="http://schemas.microsoft.com/office/drawing/2014/main" val="2013321509"/>
                    </a:ext>
                  </a:extLst>
                </a:gridCol>
                <a:gridCol w="1414625">
                  <a:extLst>
                    <a:ext uri="{9D8B030D-6E8A-4147-A177-3AD203B41FA5}">
                      <a16:colId xmlns:a16="http://schemas.microsoft.com/office/drawing/2014/main" val="3304362527"/>
                    </a:ext>
                  </a:extLst>
                </a:gridCol>
                <a:gridCol w="997645">
                  <a:extLst>
                    <a:ext uri="{9D8B030D-6E8A-4147-A177-3AD203B41FA5}">
                      <a16:colId xmlns:a16="http://schemas.microsoft.com/office/drawing/2014/main" val="168628312"/>
                    </a:ext>
                  </a:extLst>
                </a:gridCol>
                <a:gridCol w="1117963">
                  <a:extLst>
                    <a:ext uri="{9D8B030D-6E8A-4147-A177-3AD203B41FA5}">
                      <a16:colId xmlns:a16="http://schemas.microsoft.com/office/drawing/2014/main" val="4055972133"/>
                    </a:ext>
                  </a:extLst>
                </a:gridCol>
                <a:gridCol w="1774704">
                  <a:extLst>
                    <a:ext uri="{9D8B030D-6E8A-4147-A177-3AD203B41FA5}">
                      <a16:colId xmlns:a16="http://schemas.microsoft.com/office/drawing/2014/main" val="3032804185"/>
                    </a:ext>
                  </a:extLst>
                </a:gridCol>
              </a:tblGrid>
              <a:tr h="1118966">
                <a:tc>
                  <a:txBody>
                    <a:bodyPr/>
                    <a:lstStyle/>
                    <a:p>
                      <a:r>
                        <a:rPr lang="en-US" sz="1800" b="1" cap="all" spc="60">
                          <a:solidFill>
                            <a:schemeClr val="tx1">
                              <a:lumMod val="75000"/>
                              <a:lumOff val="25000"/>
                            </a:schemeClr>
                          </a:solidFill>
                        </a:rPr>
                        <a:t>GPT4-Prediction</a:t>
                      </a:r>
                    </a:p>
                  </a:txBody>
                  <a:tcPr marL="225598" marR="135359" marT="135359" marB="135359"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1800" b="1" cap="all" spc="60">
                          <a:solidFill>
                            <a:schemeClr val="tx1">
                              <a:lumMod val="75000"/>
                              <a:lumOff val="25000"/>
                            </a:schemeClr>
                          </a:solidFill>
                        </a:rPr>
                        <a:t>Manual #1</a:t>
                      </a:r>
                    </a:p>
                  </a:txBody>
                  <a:tcPr marL="225598" marR="135359" marT="135359" marB="135359"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1800" b="1" cap="all" spc="60">
                          <a:solidFill>
                            <a:schemeClr val="tx1">
                              <a:lumMod val="75000"/>
                              <a:lumOff val="25000"/>
                            </a:schemeClr>
                          </a:solidFill>
                        </a:rPr>
                        <a:t>Manual #2</a:t>
                      </a:r>
                    </a:p>
                  </a:txBody>
                  <a:tcPr marL="225598" marR="135359" marT="135359" marB="135359"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1800" b="1" cap="all" spc="60">
                          <a:solidFill>
                            <a:schemeClr val="tx1">
                              <a:lumMod val="75000"/>
                              <a:lumOff val="25000"/>
                            </a:schemeClr>
                          </a:solidFill>
                        </a:rPr>
                        <a:t>Sys msg</a:t>
                      </a:r>
                    </a:p>
                  </a:txBody>
                  <a:tcPr marL="225598" marR="135359" marT="135359" marB="135359"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1800" b="1" cap="all" spc="60">
                          <a:solidFill>
                            <a:schemeClr val="tx1">
                              <a:lumMod val="75000"/>
                              <a:lumOff val="25000"/>
                            </a:schemeClr>
                          </a:solidFill>
                        </a:rPr>
                        <a:t>More context</a:t>
                      </a:r>
                    </a:p>
                  </a:txBody>
                  <a:tcPr marL="225598" marR="135359" marT="135359" marB="135359"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1800" b="1" cap="all" spc="60">
                          <a:solidFill>
                            <a:schemeClr val="tx1">
                              <a:lumMod val="75000"/>
                              <a:lumOff val="25000"/>
                            </a:schemeClr>
                          </a:solidFill>
                        </a:rPr>
                        <a:t>CoT</a:t>
                      </a:r>
                    </a:p>
                  </a:txBody>
                  <a:tcPr marL="225598" marR="135359" marT="135359" marB="135359"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1800" b="1" cap="all" spc="60">
                          <a:solidFill>
                            <a:schemeClr val="tx1">
                              <a:lumMod val="75000"/>
                              <a:lumOff val="25000"/>
                            </a:schemeClr>
                          </a:solidFill>
                        </a:rPr>
                        <a:t>GPT4 def</a:t>
                      </a:r>
                    </a:p>
                  </a:txBody>
                  <a:tcPr marL="225598" marR="135359" marT="135359" marB="135359"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1800" b="1" cap="all" spc="60">
                          <a:solidFill>
                            <a:schemeClr val="tx1">
                              <a:lumMod val="75000"/>
                              <a:lumOff val="25000"/>
                            </a:schemeClr>
                          </a:solidFill>
                        </a:rPr>
                        <a:t>Adjusted GPT4 def</a:t>
                      </a:r>
                    </a:p>
                  </a:txBody>
                  <a:tcPr marL="225598" marR="135359" marT="135359" marB="135359"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143752890"/>
                  </a:ext>
                </a:extLst>
              </a:tr>
              <a:tr h="481276">
                <a:tc>
                  <a:txBody>
                    <a:bodyPr/>
                    <a:lstStyle/>
                    <a:p>
                      <a:r>
                        <a:rPr lang="en-US" sz="1400" cap="none" spc="0">
                          <a:solidFill>
                            <a:schemeClr val="tx1">
                              <a:lumMod val="75000"/>
                              <a:lumOff val="25000"/>
                            </a:schemeClr>
                          </a:solidFill>
                        </a:rPr>
                        <a:t>Critique</a:t>
                      </a:r>
                    </a:p>
                  </a:txBody>
                  <a:tcPr marL="225598" marR="117311" marT="117311" marB="117311">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1</a:t>
                      </a:r>
                    </a:p>
                  </a:txBody>
                  <a:tcPr marL="225598" marR="117311" marT="117311" marB="117311">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2</a:t>
                      </a:r>
                    </a:p>
                  </a:txBody>
                  <a:tcPr marL="225598" marR="117311" marT="117311" marB="117311">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3</a:t>
                      </a:r>
                    </a:p>
                  </a:txBody>
                  <a:tcPr marL="225598" marR="117311" marT="117311" marB="117311">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5</a:t>
                      </a:r>
                    </a:p>
                  </a:txBody>
                  <a:tcPr marL="225598" marR="117311" marT="117311" marB="117311">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r>
                        <a:rPr lang="en-US" sz="1400" cap="none" spc="0" dirty="0">
                          <a:solidFill>
                            <a:srgbClr val="FF0000"/>
                          </a:solidFill>
                        </a:rPr>
                        <a:t>5</a:t>
                      </a:r>
                    </a:p>
                  </a:txBody>
                  <a:tcPr marL="225598" marR="117311" marT="117311" marB="117311">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4</a:t>
                      </a:r>
                    </a:p>
                  </a:txBody>
                  <a:tcPr marL="225598" marR="117311" marT="117311" marB="117311">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4</a:t>
                      </a:r>
                    </a:p>
                  </a:txBody>
                  <a:tcPr marL="225598" marR="117311" marT="117311" marB="117311">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2740917235"/>
                  </a:ext>
                </a:extLst>
              </a:tr>
              <a:tr h="481276">
                <a:tc>
                  <a:txBody>
                    <a:bodyPr/>
                    <a:lstStyle/>
                    <a:p>
                      <a:r>
                        <a:rPr lang="en-US" sz="1400" cap="none" spc="0">
                          <a:solidFill>
                            <a:schemeClr val="tx1">
                              <a:lumMod val="75000"/>
                              <a:lumOff val="25000"/>
                            </a:schemeClr>
                          </a:solidFill>
                        </a:rPr>
                        <a:t>Comparison</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0</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1</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1</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0</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dirty="0">
                          <a:solidFill>
                            <a:srgbClr val="FF0000"/>
                          </a:solidFill>
                        </a:rPr>
                        <a:t>2</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2</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1</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2902947607"/>
                  </a:ext>
                </a:extLst>
              </a:tr>
              <a:tr h="481276">
                <a:tc>
                  <a:txBody>
                    <a:bodyPr/>
                    <a:lstStyle/>
                    <a:p>
                      <a:r>
                        <a:rPr lang="en-US" sz="1400" cap="none" spc="0">
                          <a:solidFill>
                            <a:schemeClr val="tx1">
                              <a:lumMod val="75000"/>
                              <a:lumOff val="25000"/>
                            </a:schemeClr>
                          </a:solidFill>
                        </a:rPr>
                        <a:t>Use</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7</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6</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5</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5</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dirty="0">
                          <a:solidFill>
                            <a:srgbClr val="FF0000"/>
                          </a:solidFill>
                        </a:rPr>
                        <a:t>3</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4</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5</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798450926"/>
                  </a:ext>
                </a:extLst>
              </a:tr>
              <a:tr h="481276">
                <a:tc>
                  <a:txBody>
                    <a:bodyPr/>
                    <a:lstStyle/>
                    <a:p>
                      <a:r>
                        <a:rPr lang="en-US" sz="1400" cap="none" spc="0">
                          <a:solidFill>
                            <a:schemeClr val="tx1">
                              <a:lumMod val="75000"/>
                              <a:lumOff val="25000"/>
                            </a:schemeClr>
                          </a:solidFill>
                        </a:rPr>
                        <a:t>Info</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2</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1</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1</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0</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dirty="0">
                          <a:solidFill>
                            <a:srgbClr val="FF0000"/>
                          </a:solidFill>
                        </a:rPr>
                        <a:t>0</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0</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cap="none" spc="0">
                          <a:solidFill>
                            <a:schemeClr val="tx1">
                              <a:lumMod val="75000"/>
                              <a:lumOff val="25000"/>
                            </a:schemeClr>
                          </a:solidFill>
                        </a:rPr>
                        <a:t>0</a:t>
                      </a:r>
                    </a:p>
                  </a:txBody>
                  <a:tcPr marL="225598" marR="117311" marT="117311" marB="11731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205010707"/>
                  </a:ext>
                </a:extLst>
              </a:tr>
              <a:tr h="481276">
                <a:tc>
                  <a:txBody>
                    <a:bodyPr/>
                    <a:lstStyle/>
                    <a:p>
                      <a:r>
                        <a:rPr lang="en-US" sz="1400" cap="none" spc="0">
                          <a:solidFill>
                            <a:schemeClr val="tx1">
                              <a:lumMod val="75000"/>
                              <a:lumOff val="25000"/>
                            </a:schemeClr>
                          </a:solidFill>
                        </a:rPr>
                        <a:t>Total</a:t>
                      </a:r>
                    </a:p>
                  </a:txBody>
                  <a:tcPr marL="225598" marR="117311" marT="117311" marB="117311">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r>
                        <a:rPr lang="en-US" sz="1400" cap="none" spc="0">
                          <a:solidFill>
                            <a:schemeClr val="tx1">
                              <a:lumMod val="75000"/>
                              <a:lumOff val="25000"/>
                            </a:schemeClr>
                          </a:solidFill>
                        </a:rPr>
                        <a:t>10</a:t>
                      </a:r>
                    </a:p>
                  </a:txBody>
                  <a:tcPr marL="225598" marR="117311" marT="117311" marB="117311">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r>
                        <a:rPr lang="en-US" sz="1400" cap="none" spc="0">
                          <a:solidFill>
                            <a:schemeClr val="tx1">
                              <a:lumMod val="75000"/>
                              <a:lumOff val="25000"/>
                            </a:schemeClr>
                          </a:solidFill>
                        </a:rPr>
                        <a:t>10</a:t>
                      </a:r>
                    </a:p>
                  </a:txBody>
                  <a:tcPr marL="225598" marR="117311" marT="117311" marB="117311">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r>
                        <a:rPr lang="en-US" sz="1400" cap="none" spc="0">
                          <a:solidFill>
                            <a:schemeClr val="tx1">
                              <a:lumMod val="75000"/>
                              <a:lumOff val="25000"/>
                            </a:schemeClr>
                          </a:solidFill>
                        </a:rPr>
                        <a:t>10</a:t>
                      </a:r>
                    </a:p>
                  </a:txBody>
                  <a:tcPr marL="225598" marR="117311" marT="117311" marB="117311">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r>
                        <a:rPr lang="en-US" sz="1400" cap="none" spc="0">
                          <a:solidFill>
                            <a:schemeClr val="tx1">
                              <a:lumMod val="75000"/>
                              <a:lumOff val="25000"/>
                            </a:schemeClr>
                          </a:solidFill>
                        </a:rPr>
                        <a:t>10</a:t>
                      </a:r>
                    </a:p>
                  </a:txBody>
                  <a:tcPr marL="225598" marR="117311" marT="117311" marB="117311">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r>
                        <a:rPr lang="en-US" sz="1400" cap="none" spc="0" dirty="0">
                          <a:solidFill>
                            <a:schemeClr val="tx1">
                              <a:lumMod val="75000"/>
                              <a:lumOff val="25000"/>
                            </a:schemeClr>
                          </a:solidFill>
                        </a:rPr>
                        <a:t>10</a:t>
                      </a:r>
                    </a:p>
                  </a:txBody>
                  <a:tcPr marL="225598" marR="117311" marT="117311" marB="117311">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r>
                        <a:rPr lang="en-US" sz="1400" cap="none" spc="0">
                          <a:solidFill>
                            <a:schemeClr val="tx1">
                              <a:lumMod val="75000"/>
                              <a:lumOff val="25000"/>
                            </a:schemeClr>
                          </a:solidFill>
                        </a:rPr>
                        <a:t>10</a:t>
                      </a:r>
                    </a:p>
                  </a:txBody>
                  <a:tcPr marL="225598" marR="117311" marT="117311" marB="117311">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r>
                        <a:rPr lang="en-US" sz="1400" cap="none" spc="0" dirty="0">
                          <a:solidFill>
                            <a:schemeClr val="tx1">
                              <a:lumMod val="75000"/>
                              <a:lumOff val="25000"/>
                            </a:schemeClr>
                          </a:solidFill>
                        </a:rPr>
                        <a:t>10</a:t>
                      </a:r>
                    </a:p>
                  </a:txBody>
                  <a:tcPr marL="225598" marR="117311" marT="117311" marB="117311">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extLst>
                  <a:ext uri="{0D108BD9-81ED-4DB2-BD59-A6C34878D82A}">
                    <a16:rowId xmlns:a16="http://schemas.microsoft.com/office/drawing/2014/main" val="2490078266"/>
                  </a:ext>
                </a:extLst>
              </a:tr>
            </a:tbl>
          </a:graphicData>
        </a:graphic>
      </p:graphicFrame>
    </p:spTree>
    <p:extLst>
      <p:ext uri="{BB962C8B-B14F-4D97-AF65-F5344CB8AC3E}">
        <p14:creationId xmlns:p14="http://schemas.microsoft.com/office/powerpoint/2010/main" val="19649767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15E7E10-D9D0-BB24-9618-DCFB10DECA13}"/>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3100" kern="1200">
                <a:solidFill>
                  <a:schemeClr val="tx1"/>
                </a:solidFill>
                <a:latin typeface="+mj-lt"/>
                <a:ea typeface="+mj-ea"/>
                <a:cs typeface="+mj-cs"/>
              </a:rPr>
              <a:t>Prompt performance comparison</a:t>
            </a:r>
            <a:br>
              <a:rPr lang="en-US" sz="3100" kern="1200">
                <a:solidFill>
                  <a:schemeClr val="tx1"/>
                </a:solidFill>
                <a:latin typeface="+mj-lt"/>
                <a:ea typeface="+mj-ea"/>
                <a:cs typeface="+mj-cs"/>
              </a:rPr>
            </a:br>
            <a:br>
              <a:rPr lang="en-US" sz="3100" kern="1200">
                <a:solidFill>
                  <a:schemeClr val="tx1"/>
                </a:solidFill>
                <a:latin typeface="+mj-lt"/>
                <a:ea typeface="+mj-ea"/>
                <a:cs typeface="+mj-cs"/>
              </a:rPr>
            </a:br>
            <a:r>
              <a:rPr lang="en-US" sz="3100" kern="1200">
                <a:solidFill>
                  <a:schemeClr val="tx1"/>
                </a:solidFill>
                <a:latin typeface="+mj-lt"/>
                <a:ea typeface="+mj-ea"/>
                <a:cs typeface="+mj-cs"/>
              </a:rPr>
              <a:t>same prompts tested one week ago</a:t>
            </a:r>
          </a:p>
        </p:txBody>
      </p:sp>
      <p:sp>
        <p:nvSpPr>
          <p:cNvPr id="13"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le 4">
            <a:extLst>
              <a:ext uri="{FF2B5EF4-FFF2-40B4-BE49-F238E27FC236}">
                <a16:creationId xmlns:a16="http://schemas.microsoft.com/office/drawing/2014/main" id="{A20B1CA6-A60B-D2EB-74B3-3706EEBF86A6}"/>
              </a:ext>
            </a:extLst>
          </p:cNvPr>
          <p:cNvGraphicFramePr>
            <a:graphicFrameLocks noGrp="1"/>
          </p:cNvGraphicFramePr>
          <p:nvPr>
            <p:extLst>
              <p:ext uri="{D42A27DB-BD31-4B8C-83A1-F6EECF244321}">
                <p14:modId xmlns:p14="http://schemas.microsoft.com/office/powerpoint/2010/main" val="3650472368"/>
              </p:ext>
            </p:extLst>
          </p:nvPr>
        </p:nvGraphicFramePr>
        <p:xfrm>
          <a:off x="771653" y="2091095"/>
          <a:ext cx="10652163" cy="4206245"/>
        </p:xfrm>
        <a:graphic>
          <a:graphicData uri="http://schemas.openxmlformats.org/drawingml/2006/table">
            <a:tbl>
              <a:tblPr firstRow="1" bandRow="1">
                <a:solidFill>
                  <a:schemeClr val="bg1">
                    <a:lumMod val="95000"/>
                  </a:schemeClr>
                </a:solidFill>
                <a:tableStyleId>{5C22544A-7EE6-4342-B048-85BDC9FD1C3A}</a:tableStyleId>
              </a:tblPr>
              <a:tblGrid>
                <a:gridCol w="1811927">
                  <a:extLst>
                    <a:ext uri="{9D8B030D-6E8A-4147-A177-3AD203B41FA5}">
                      <a16:colId xmlns:a16="http://schemas.microsoft.com/office/drawing/2014/main" val="908853904"/>
                    </a:ext>
                  </a:extLst>
                </a:gridCol>
                <a:gridCol w="1357945">
                  <a:extLst>
                    <a:ext uri="{9D8B030D-6E8A-4147-A177-3AD203B41FA5}">
                      <a16:colId xmlns:a16="http://schemas.microsoft.com/office/drawing/2014/main" val="534493081"/>
                    </a:ext>
                  </a:extLst>
                </a:gridCol>
                <a:gridCol w="1735002">
                  <a:extLst>
                    <a:ext uri="{9D8B030D-6E8A-4147-A177-3AD203B41FA5}">
                      <a16:colId xmlns:a16="http://schemas.microsoft.com/office/drawing/2014/main" val="1565897255"/>
                    </a:ext>
                  </a:extLst>
                </a:gridCol>
                <a:gridCol w="902136">
                  <a:extLst>
                    <a:ext uri="{9D8B030D-6E8A-4147-A177-3AD203B41FA5}">
                      <a16:colId xmlns:a16="http://schemas.microsoft.com/office/drawing/2014/main" val="2013321509"/>
                    </a:ext>
                  </a:extLst>
                </a:gridCol>
                <a:gridCol w="1400479">
                  <a:extLst>
                    <a:ext uri="{9D8B030D-6E8A-4147-A177-3AD203B41FA5}">
                      <a16:colId xmlns:a16="http://schemas.microsoft.com/office/drawing/2014/main" val="3304362527"/>
                    </a:ext>
                  </a:extLst>
                </a:gridCol>
                <a:gridCol w="863953">
                  <a:extLst>
                    <a:ext uri="{9D8B030D-6E8A-4147-A177-3AD203B41FA5}">
                      <a16:colId xmlns:a16="http://schemas.microsoft.com/office/drawing/2014/main" val="168628312"/>
                    </a:ext>
                  </a:extLst>
                </a:gridCol>
                <a:gridCol w="1049235">
                  <a:extLst>
                    <a:ext uri="{9D8B030D-6E8A-4147-A177-3AD203B41FA5}">
                      <a16:colId xmlns:a16="http://schemas.microsoft.com/office/drawing/2014/main" val="4055972133"/>
                    </a:ext>
                  </a:extLst>
                </a:gridCol>
                <a:gridCol w="1531486">
                  <a:extLst>
                    <a:ext uri="{9D8B030D-6E8A-4147-A177-3AD203B41FA5}">
                      <a16:colId xmlns:a16="http://schemas.microsoft.com/office/drawing/2014/main" val="3032804185"/>
                    </a:ext>
                  </a:extLst>
                </a:gridCol>
              </a:tblGrid>
              <a:tr h="1388335">
                <a:tc>
                  <a:txBody>
                    <a:bodyPr/>
                    <a:lstStyle/>
                    <a:p>
                      <a:r>
                        <a:rPr lang="en-US" sz="2400" b="1" cap="none" spc="0">
                          <a:solidFill>
                            <a:schemeClr val="tx1"/>
                          </a:solidFill>
                        </a:rPr>
                        <a:t>GPT4-Prediction</a:t>
                      </a:r>
                    </a:p>
                  </a:txBody>
                  <a:tcPr marL="96221" marR="118142" marT="27492" marB="206188"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r>
                        <a:rPr lang="en-US" sz="2400" b="1" cap="none" spc="0">
                          <a:solidFill>
                            <a:schemeClr val="tx1"/>
                          </a:solidFill>
                        </a:rPr>
                        <a:t>Manual #1</a:t>
                      </a:r>
                    </a:p>
                  </a:txBody>
                  <a:tcPr marL="96221" marR="118142" marT="27492" marB="206188"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r>
                        <a:rPr lang="en-US" sz="2400" b="1" cap="none" spc="0">
                          <a:solidFill>
                            <a:schemeClr val="tx1"/>
                          </a:solidFill>
                        </a:rPr>
                        <a:t>Manual #2</a:t>
                      </a:r>
                    </a:p>
                  </a:txBody>
                  <a:tcPr marL="96221" marR="118142" marT="27492" marB="206188"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r>
                        <a:rPr lang="en-US" sz="2400" b="1" cap="none" spc="0">
                          <a:solidFill>
                            <a:schemeClr val="tx1"/>
                          </a:solidFill>
                        </a:rPr>
                        <a:t>Sys msg</a:t>
                      </a:r>
                    </a:p>
                  </a:txBody>
                  <a:tcPr marL="96221" marR="118142" marT="27492" marB="206188"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r>
                        <a:rPr lang="en-US" sz="2400" b="1" cap="none" spc="0">
                          <a:solidFill>
                            <a:schemeClr val="tx1"/>
                          </a:solidFill>
                        </a:rPr>
                        <a:t>More context</a:t>
                      </a:r>
                    </a:p>
                  </a:txBody>
                  <a:tcPr marL="96221" marR="118142" marT="27492" marB="206188"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r>
                        <a:rPr lang="en-US" sz="2400" b="1" cap="none" spc="0" err="1">
                          <a:solidFill>
                            <a:schemeClr val="tx1"/>
                          </a:solidFill>
                        </a:rPr>
                        <a:t>CoT</a:t>
                      </a:r>
                      <a:endParaRPr lang="en-US" sz="2400" b="1" cap="none" spc="0">
                        <a:solidFill>
                          <a:schemeClr val="tx1"/>
                        </a:solidFill>
                      </a:endParaRPr>
                    </a:p>
                  </a:txBody>
                  <a:tcPr marL="96221" marR="118142" marT="27492" marB="206188"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r>
                        <a:rPr lang="en-US" sz="2400" b="1" cap="none" spc="0">
                          <a:solidFill>
                            <a:schemeClr val="tx1"/>
                          </a:solidFill>
                        </a:rPr>
                        <a:t>GPT4 def</a:t>
                      </a:r>
                    </a:p>
                  </a:txBody>
                  <a:tcPr marL="96221" marR="118142" marT="27492" marB="206188"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r>
                        <a:rPr lang="en-US" sz="2400" b="1" cap="none" spc="0">
                          <a:solidFill>
                            <a:schemeClr val="tx1"/>
                          </a:solidFill>
                        </a:rPr>
                        <a:t>Adjusted GPT4 def</a:t>
                      </a:r>
                    </a:p>
                  </a:txBody>
                  <a:tcPr marL="96221" marR="118142" marT="27492" marB="206188"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43752890"/>
                  </a:ext>
                </a:extLst>
              </a:tr>
              <a:tr h="563582">
                <a:tc>
                  <a:txBody>
                    <a:bodyPr/>
                    <a:lstStyle/>
                    <a:p>
                      <a:r>
                        <a:rPr lang="en-US" sz="1800" cap="none" spc="0">
                          <a:solidFill>
                            <a:schemeClr val="tx1"/>
                          </a:solidFill>
                        </a:rPr>
                        <a:t>Critique</a:t>
                      </a:r>
                    </a:p>
                  </a:txBody>
                  <a:tcPr marL="96221" marR="118142" marT="27492" marB="206188">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a:solidFill>
                            <a:schemeClr val="tx1"/>
                          </a:solidFill>
                        </a:rPr>
                        <a:t>1</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a:solidFill>
                            <a:schemeClr val="tx1"/>
                          </a:solidFill>
                        </a:rPr>
                        <a:t>2</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a:solidFill>
                            <a:schemeClr val="tx1"/>
                          </a:solidFill>
                        </a:rPr>
                        <a:t>3</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dirty="0">
                          <a:solidFill>
                            <a:schemeClr val="tx1"/>
                          </a:solidFill>
                        </a:rPr>
                        <a:t>4</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dirty="0">
                          <a:solidFill>
                            <a:schemeClr val="tx1"/>
                          </a:solidFill>
                        </a:rPr>
                        <a:t>4</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a:solidFill>
                            <a:schemeClr val="tx1"/>
                          </a:solidFill>
                        </a:rPr>
                        <a:t>4</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a:solidFill>
                            <a:schemeClr val="tx1"/>
                          </a:solidFill>
                        </a:rPr>
                        <a:t>4</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740917235"/>
                  </a:ext>
                </a:extLst>
              </a:tr>
              <a:tr h="563582">
                <a:tc>
                  <a:txBody>
                    <a:bodyPr/>
                    <a:lstStyle/>
                    <a:p>
                      <a:r>
                        <a:rPr lang="en-US" sz="1800" cap="none" spc="0">
                          <a:solidFill>
                            <a:schemeClr val="tx1"/>
                          </a:solidFill>
                        </a:rPr>
                        <a:t>Comparison</a:t>
                      </a:r>
                    </a:p>
                  </a:txBody>
                  <a:tcPr marL="96221" marR="118142" marT="27492" marB="206188">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0</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1</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1</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2</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dirty="0">
                          <a:solidFill>
                            <a:schemeClr val="tx1"/>
                          </a:solidFill>
                        </a:rPr>
                        <a:t>2</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1</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1</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902947607"/>
                  </a:ext>
                </a:extLst>
              </a:tr>
              <a:tr h="563582">
                <a:tc>
                  <a:txBody>
                    <a:bodyPr/>
                    <a:lstStyle/>
                    <a:p>
                      <a:r>
                        <a:rPr lang="en-US" sz="1800" cap="none" spc="0">
                          <a:solidFill>
                            <a:schemeClr val="tx1"/>
                          </a:solidFill>
                        </a:rPr>
                        <a:t>Use</a:t>
                      </a:r>
                    </a:p>
                  </a:txBody>
                  <a:tcPr marL="96221" marR="118142" marT="27492" marB="206188">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a:solidFill>
                            <a:schemeClr val="tx1"/>
                          </a:solidFill>
                        </a:rPr>
                        <a:t>5</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a:solidFill>
                            <a:schemeClr val="tx1"/>
                          </a:solidFill>
                        </a:rPr>
                        <a:t>7</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a:solidFill>
                            <a:schemeClr val="tx1"/>
                          </a:solidFill>
                        </a:rPr>
                        <a:t>6</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a:solidFill>
                            <a:schemeClr val="tx1"/>
                          </a:solidFill>
                        </a:rPr>
                        <a:t>3</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dirty="0">
                          <a:solidFill>
                            <a:schemeClr val="tx1"/>
                          </a:solidFill>
                        </a:rPr>
                        <a:t>3</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a:solidFill>
                            <a:schemeClr val="tx1"/>
                          </a:solidFill>
                        </a:rPr>
                        <a:t>5</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800" cap="none" spc="0">
                          <a:solidFill>
                            <a:schemeClr val="tx1"/>
                          </a:solidFill>
                        </a:rPr>
                        <a:t>4</a:t>
                      </a:r>
                    </a:p>
                  </a:txBody>
                  <a:tcPr marL="96221" marR="118142" marT="27492" marB="206188">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3798450926"/>
                  </a:ext>
                </a:extLst>
              </a:tr>
              <a:tr h="563582">
                <a:tc>
                  <a:txBody>
                    <a:bodyPr/>
                    <a:lstStyle/>
                    <a:p>
                      <a:r>
                        <a:rPr lang="en-US" sz="1800" cap="none" spc="0">
                          <a:solidFill>
                            <a:schemeClr val="tx1"/>
                          </a:solidFill>
                        </a:rPr>
                        <a:t>Info</a:t>
                      </a:r>
                    </a:p>
                  </a:txBody>
                  <a:tcPr marL="96221" marR="118142" marT="27492" marB="206188">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4</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0</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0</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1</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dirty="0">
                          <a:solidFill>
                            <a:schemeClr val="tx1"/>
                          </a:solidFill>
                        </a:rPr>
                        <a:t>1</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0</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0</a:t>
                      </a:r>
                    </a:p>
                  </a:txBody>
                  <a:tcPr marL="96221" marR="118142" marT="27492" marB="206188">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205010707"/>
                  </a:ext>
                </a:extLst>
              </a:tr>
              <a:tr h="563582">
                <a:tc>
                  <a:txBody>
                    <a:bodyPr/>
                    <a:lstStyle/>
                    <a:p>
                      <a:r>
                        <a:rPr lang="en-US" sz="1800" cap="none" spc="0">
                          <a:solidFill>
                            <a:schemeClr val="tx1"/>
                          </a:solidFill>
                        </a:rPr>
                        <a:t>Total</a:t>
                      </a:r>
                    </a:p>
                  </a:txBody>
                  <a:tcPr marL="96221" marR="118142" marT="27492" marB="206188">
                    <a:lnL w="12700" cap="flat" cmpd="sng" algn="ctr">
                      <a:solidFill>
                        <a:schemeClr val="tx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1800" cap="none" spc="0">
                          <a:solidFill>
                            <a:schemeClr val="tx1"/>
                          </a:solidFill>
                        </a:rPr>
                        <a:t>10</a:t>
                      </a:r>
                    </a:p>
                  </a:txBody>
                  <a:tcPr marL="96221" marR="118142" marT="27492" marB="20618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1800" cap="none" spc="0">
                          <a:solidFill>
                            <a:schemeClr val="tx1"/>
                          </a:solidFill>
                        </a:rPr>
                        <a:t>10</a:t>
                      </a:r>
                    </a:p>
                  </a:txBody>
                  <a:tcPr marL="96221" marR="118142" marT="27492" marB="20618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1800" cap="none" spc="0">
                          <a:solidFill>
                            <a:schemeClr val="tx1"/>
                          </a:solidFill>
                        </a:rPr>
                        <a:t>10</a:t>
                      </a:r>
                    </a:p>
                  </a:txBody>
                  <a:tcPr marL="96221" marR="118142" marT="27492" marB="20618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1800" cap="none" spc="0">
                          <a:solidFill>
                            <a:schemeClr val="tx1"/>
                          </a:solidFill>
                        </a:rPr>
                        <a:t>10</a:t>
                      </a:r>
                    </a:p>
                  </a:txBody>
                  <a:tcPr marL="96221" marR="118142" marT="27492" marB="20618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1800" cap="none" spc="0">
                          <a:solidFill>
                            <a:schemeClr val="tx1"/>
                          </a:solidFill>
                        </a:rPr>
                        <a:t>10</a:t>
                      </a:r>
                    </a:p>
                  </a:txBody>
                  <a:tcPr marL="96221" marR="118142" marT="27492" marB="20618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1800" cap="none" spc="0">
                          <a:solidFill>
                            <a:schemeClr val="tx1"/>
                          </a:solidFill>
                        </a:rPr>
                        <a:t>10</a:t>
                      </a:r>
                    </a:p>
                  </a:txBody>
                  <a:tcPr marL="96221" marR="118142" marT="27492" marB="20618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1800" cap="none" spc="0" dirty="0">
                          <a:solidFill>
                            <a:schemeClr val="tx1"/>
                          </a:solidFill>
                        </a:rPr>
                        <a:t>9</a:t>
                      </a:r>
                    </a:p>
                  </a:txBody>
                  <a:tcPr marL="96221" marR="118142" marT="27492" marB="20618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490078266"/>
                  </a:ext>
                </a:extLst>
              </a:tr>
            </a:tbl>
          </a:graphicData>
        </a:graphic>
      </p:graphicFrame>
    </p:spTree>
    <p:extLst>
      <p:ext uri="{BB962C8B-B14F-4D97-AF65-F5344CB8AC3E}">
        <p14:creationId xmlns:p14="http://schemas.microsoft.com/office/powerpoint/2010/main" val="2008235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N"/>
              <a:t>Few-shot learning </a:t>
            </a:r>
            <a:r>
              <a:rPr lang="en-CN" sz="1800">
                <a:latin typeface="Arial" panose="020B0604020202020204" pitchFamily="34" charset="0"/>
                <a:ea typeface="Arial" panose="020B0604020202020204" pitchFamily="34" charset="0"/>
              </a:rPr>
              <a:t>(Brown et al., 2020)</a:t>
            </a:r>
            <a:endParaRPr lang="en-US" dirty="0"/>
          </a:p>
        </p:txBody>
      </p:sp>
      <p:sp>
        <p:nvSpPr>
          <p:cNvPr id="3" name="Content Placeholder 2"/>
          <p:cNvSpPr>
            <a:spLocks noGrp="1"/>
          </p:cNvSpPr>
          <p:nvPr>
            <p:ph idx="1"/>
          </p:nvPr>
        </p:nvSpPr>
        <p:spPr>
          <a:xfrm>
            <a:off x="1981200" y="1600201"/>
            <a:ext cx="3429000" cy="5029199"/>
          </a:xfrm>
        </p:spPr>
        <p:txBody>
          <a:bodyPr>
            <a:noAutofit/>
          </a:bodyPr>
          <a:lstStyle/>
          <a:p>
            <a:r>
              <a:rPr lang="en-CN" sz="2000" b="1">
                <a:latin typeface="Arial" panose="020B0604020202020204" pitchFamily="34" charset="0"/>
                <a:ea typeface="Arial" panose="020B0604020202020204" pitchFamily="34" charset="0"/>
                <a:cs typeface="Arial" panose="020B0604020202020204" pitchFamily="34" charset="0"/>
              </a:rPr>
              <a:t>zero-shot</a:t>
            </a:r>
          </a:p>
          <a:p>
            <a:pPr marL="0" indent="0">
              <a:buNone/>
            </a:pPr>
            <a:r>
              <a:rPr lang="en-US" sz="2000">
                <a:latin typeface="Arial" panose="020B0604020202020204" pitchFamily="34" charset="0"/>
                <a:cs typeface="Arial" panose="020B0604020202020204" pitchFamily="34" charset="0"/>
              </a:rPr>
              <a:t>﻿What is the function of the citation in the sentence: {citation_context}?</a:t>
            </a:r>
            <a:r>
              <a:rPr lang="en-US" sz="2000">
                <a:solidFill>
                  <a:srgbClr val="FF0000"/>
                </a:solidFill>
                <a:latin typeface="Arial" panose="020B0604020202020204" pitchFamily="34" charset="0"/>
                <a:cs typeface="Arial" panose="020B0604020202020204" pitchFamily="34" charset="0"/>
              </a:rPr>
              <a:t> </a:t>
            </a:r>
          </a:p>
          <a:p>
            <a:pPr marL="0" indent="0">
              <a:buNone/>
            </a:pPr>
            <a:endParaRPr lang="en-US" sz="2000">
              <a:solidFill>
                <a:srgbClr val="FF0000"/>
              </a:solidFill>
              <a:latin typeface="Arial" panose="020B0604020202020204" pitchFamily="34" charset="0"/>
              <a:cs typeface="Arial" panose="020B0604020202020204" pitchFamily="34" charset="0"/>
            </a:endParaRPr>
          </a:p>
          <a:p>
            <a:r>
              <a:rPr lang="en-CN" sz="2000" b="1">
                <a:latin typeface="Arial" panose="020B0604020202020204" pitchFamily="34" charset="0"/>
                <a:ea typeface="Arial" panose="020B0604020202020204" pitchFamily="34" charset="0"/>
                <a:cs typeface="Arial" panose="020B0604020202020204" pitchFamily="34" charset="0"/>
              </a:rPr>
              <a:t>one-shot</a:t>
            </a:r>
          </a:p>
          <a:p>
            <a:pPr marL="0" indent="0">
              <a:buNone/>
            </a:pPr>
            <a:r>
              <a:rPr lang="en-US" sz="2000">
                <a:latin typeface="Arial" panose="020B0604020202020204" pitchFamily="34" charset="0"/>
                <a:cs typeface="Arial" panose="020B0604020202020204" pitchFamily="34" charset="0"/>
              </a:rPr>
              <a:t>﻿What is the function of the citation in the sentence?</a:t>
            </a:r>
          </a:p>
          <a:p>
            <a:pPr marL="0" indent="0">
              <a:buNone/>
            </a:pPr>
            <a:r>
              <a:rPr lang="en-US" sz="2000">
                <a:solidFill>
                  <a:srgbClr val="A31515"/>
                </a:solidFill>
                <a:latin typeface="Arial" panose="020B0604020202020204" pitchFamily="34" charset="0"/>
                <a:cs typeface="Arial" panose="020B0604020202020204" pitchFamily="34" charset="0"/>
              </a:rPr>
              <a:t>The candidate feature templates include : Voice from Sun and Jurafsky (2004) .</a:t>
            </a:r>
          </a:p>
          <a:p>
            <a:pPr marL="0" indent="0">
              <a:buNone/>
            </a:pPr>
            <a:r>
              <a:rPr lang="en-US" sz="2000">
                <a:solidFill>
                  <a:srgbClr val="A31515"/>
                </a:solidFill>
                <a:latin typeface="Arial" panose="020B0604020202020204" pitchFamily="34" charset="0"/>
                <a:cs typeface="Arial" panose="020B0604020202020204" pitchFamily="34" charset="0"/>
              </a:rPr>
              <a:t>Intent: Use.</a:t>
            </a:r>
          </a:p>
          <a:p>
            <a:pPr marL="0" indent="0">
              <a:buNone/>
            </a:pPr>
            <a:r>
              <a:rPr lang="en-US" sz="2000">
                <a:latin typeface="Arial" panose="020B0604020202020204" pitchFamily="34" charset="0"/>
                <a:cs typeface="Arial" panose="020B0604020202020204" pitchFamily="34" charset="0"/>
              </a:rPr>
              <a:t>{citation_context}"</a:t>
            </a:r>
            <a:endParaRPr lang="en-CN" sz="2000" b="1" dirty="0">
              <a:latin typeface="Arial" panose="020B0604020202020204" pitchFamily="34" charset="0"/>
              <a:ea typeface="Arial" panose="020B0604020202020204" pitchFamily="34" charset="0"/>
              <a:cs typeface="Arial" panose="020B0604020202020204" pitchFamily="34" charset="0"/>
            </a:endParaRPr>
          </a:p>
        </p:txBody>
      </p:sp>
      <p:sp>
        <p:nvSpPr>
          <p:cNvPr id="9" name="Content Placeholder 2">
            <a:extLst>
              <a:ext uri="{FF2B5EF4-FFF2-40B4-BE49-F238E27FC236}">
                <a16:creationId xmlns:a16="http://schemas.microsoft.com/office/drawing/2014/main" id="{2345CBC6-C34A-A186-3BDA-AF4E2CF1588A}"/>
              </a:ext>
            </a:extLst>
          </p:cNvPr>
          <p:cNvSpPr txBox="1">
            <a:spLocks/>
          </p:cNvSpPr>
          <p:nvPr/>
        </p:nvSpPr>
        <p:spPr>
          <a:xfrm>
            <a:off x="6019801" y="1600200"/>
            <a:ext cx="3837813" cy="502919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CN" sz="2000" b="1" dirty="0">
                <a:latin typeface="Arial" panose="020B0604020202020204" pitchFamily="34" charset="0"/>
                <a:ea typeface="Arial" panose="020B0604020202020204" pitchFamily="34" charset="0"/>
                <a:cs typeface="Arial" panose="020B0604020202020204" pitchFamily="34" charset="0"/>
              </a:rPr>
              <a:t>few-shot </a:t>
            </a:r>
          </a:p>
          <a:p>
            <a:pPr marL="0" indent="0">
              <a:buNone/>
            </a:pPr>
            <a:r>
              <a:rPr lang="en-US" sz="2000" dirty="0">
                <a:latin typeface="Arial" panose="020B0604020202020204" pitchFamily="34" charset="0"/>
                <a:cs typeface="Arial" panose="020B0604020202020204" pitchFamily="34" charset="0"/>
              </a:rPr>
              <a:t>﻿What is the function of the citation in the sentence?</a:t>
            </a:r>
          </a:p>
          <a:p>
            <a:pPr marL="0" indent="0">
              <a:buNone/>
            </a:pPr>
            <a:r>
              <a:rPr lang="en-US" sz="2000" dirty="0">
                <a:solidFill>
                  <a:srgbClr val="A31515"/>
                </a:solidFill>
                <a:latin typeface="Arial" panose="020B0604020202020204" pitchFamily="34" charset="0"/>
                <a:cs typeface="Arial" panose="020B0604020202020204" pitchFamily="34" charset="0"/>
              </a:rPr>
              <a:t>The candidate feature templates include : Voice from Sun and </a:t>
            </a:r>
            <a:r>
              <a:rPr lang="en-US" sz="2000" dirty="0" err="1">
                <a:solidFill>
                  <a:srgbClr val="A31515"/>
                </a:solidFill>
                <a:latin typeface="Arial" panose="020B0604020202020204" pitchFamily="34" charset="0"/>
                <a:cs typeface="Arial" panose="020B0604020202020204" pitchFamily="34" charset="0"/>
              </a:rPr>
              <a:t>Jurafsky</a:t>
            </a:r>
            <a:r>
              <a:rPr lang="en-US" sz="2000" dirty="0">
                <a:solidFill>
                  <a:srgbClr val="A31515"/>
                </a:solidFill>
                <a:latin typeface="Arial" panose="020B0604020202020204" pitchFamily="34" charset="0"/>
                <a:cs typeface="Arial" panose="020B0604020202020204" pitchFamily="34" charset="0"/>
              </a:rPr>
              <a:t> (2004) .</a:t>
            </a:r>
          </a:p>
          <a:p>
            <a:pPr marL="0" indent="0">
              <a:buNone/>
            </a:pPr>
            <a:r>
              <a:rPr lang="en-US" sz="2000" dirty="0">
                <a:solidFill>
                  <a:srgbClr val="A31515"/>
                </a:solidFill>
                <a:latin typeface="Arial" panose="020B0604020202020204" pitchFamily="34" charset="0"/>
                <a:cs typeface="Arial" panose="020B0604020202020204" pitchFamily="34" charset="0"/>
              </a:rPr>
              <a:t>Intent: Use.</a:t>
            </a:r>
          </a:p>
          <a:p>
            <a:pPr marL="0" indent="0">
              <a:buNone/>
            </a:pPr>
            <a:r>
              <a:rPr lang="en-US" sz="2000" dirty="0">
                <a:solidFill>
                  <a:srgbClr val="A31515"/>
                </a:solidFill>
                <a:latin typeface="Arial" panose="020B0604020202020204" pitchFamily="34" charset="0"/>
                <a:cs typeface="Arial" panose="020B0604020202020204" pitchFamily="34" charset="0"/>
              </a:rPr>
              <a:t>This is a similar conclusion to our previous work in </a:t>
            </a:r>
            <a:r>
              <a:rPr lang="en-US" sz="2000" dirty="0" err="1">
                <a:solidFill>
                  <a:srgbClr val="A31515"/>
                </a:solidFill>
                <a:latin typeface="Arial" panose="020B0604020202020204" pitchFamily="34" charset="0"/>
                <a:cs typeface="Arial" panose="020B0604020202020204" pitchFamily="34" charset="0"/>
              </a:rPr>
              <a:t>Salloum</a:t>
            </a:r>
            <a:r>
              <a:rPr lang="en-US" sz="2000" dirty="0">
                <a:solidFill>
                  <a:srgbClr val="A31515"/>
                </a:solidFill>
                <a:latin typeface="Arial" panose="020B0604020202020204" pitchFamily="34" charset="0"/>
                <a:cs typeface="Arial" panose="020B0604020202020204" pitchFamily="34" charset="0"/>
              </a:rPr>
              <a:t> and </a:t>
            </a:r>
            <a:r>
              <a:rPr lang="en-US" sz="2000" dirty="0" err="1">
                <a:solidFill>
                  <a:srgbClr val="A31515"/>
                </a:solidFill>
                <a:latin typeface="Arial" panose="020B0604020202020204" pitchFamily="34" charset="0"/>
                <a:cs typeface="Arial" panose="020B0604020202020204" pitchFamily="34" charset="0"/>
              </a:rPr>
              <a:t>Habash</a:t>
            </a:r>
            <a:r>
              <a:rPr lang="en-US" sz="2000" dirty="0">
                <a:solidFill>
                  <a:srgbClr val="A31515"/>
                </a:solidFill>
                <a:latin typeface="Arial" panose="020B0604020202020204" pitchFamily="34" charset="0"/>
                <a:cs typeface="Arial" panose="020B0604020202020204" pitchFamily="34" charset="0"/>
              </a:rPr>
              <a:t> (2011).</a:t>
            </a:r>
          </a:p>
          <a:p>
            <a:pPr marL="0" indent="0">
              <a:buNone/>
            </a:pPr>
            <a:r>
              <a:rPr lang="en-US" sz="2000" dirty="0">
                <a:solidFill>
                  <a:srgbClr val="A31515"/>
                </a:solidFill>
                <a:latin typeface="Arial" panose="020B0604020202020204" pitchFamily="34" charset="0"/>
                <a:cs typeface="Arial" panose="020B0604020202020204" pitchFamily="34" charset="0"/>
              </a:rPr>
              <a:t>Intent: Compare Or Contrast</a:t>
            </a:r>
          </a:p>
          <a:p>
            <a:pPr marL="0" indent="0">
              <a:buNone/>
            </a:pP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citation_context</a:t>
            </a:r>
            <a:r>
              <a:rPr lang="en-US" sz="2000" dirty="0">
                <a:latin typeface="Arial" panose="020B0604020202020204" pitchFamily="34" charset="0"/>
                <a:cs typeface="Arial" panose="020B0604020202020204" pitchFamily="34" charset="0"/>
              </a:rPr>
              <a:t>}"</a:t>
            </a:r>
            <a:endParaRPr lang="en-CN" sz="2000" b="1"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6147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09898"/>
            <a:ext cx="9942716" cy="1554480"/>
          </a:xfrm>
        </p:spPr>
        <p:txBody>
          <a:bodyPr anchor="ctr">
            <a:normAutofit/>
          </a:bodyPr>
          <a:lstStyle/>
          <a:p>
            <a:r>
              <a:rPr lang="en-US" sz="4000" dirty="0"/>
              <a:t>Strategies for selecting few-shot </a:t>
            </a:r>
            <a:r>
              <a:rPr lang="en-CN" sz="4000"/>
              <a:t>examples</a:t>
            </a:r>
            <a:endParaRPr lang="en-US" sz="4000" dirty="0"/>
          </a:p>
        </p:txBody>
      </p:sp>
      <p:sp>
        <p:nvSpPr>
          <p:cNvPr id="3" name="Content Placeholder 2"/>
          <p:cNvSpPr>
            <a:spLocks noGrp="1"/>
          </p:cNvSpPr>
          <p:nvPr>
            <p:ph idx="1"/>
          </p:nvPr>
        </p:nvSpPr>
        <p:spPr>
          <a:xfrm>
            <a:off x="1043631" y="2807457"/>
            <a:ext cx="9941319" cy="2382381"/>
          </a:xfrm>
        </p:spPr>
        <p:txBody>
          <a:bodyPr anchor="ctr">
            <a:normAutofit/>
          </a:bodyPr>
          <a:lstStyle/>
          <a:p>
            <a:pPr marL="0" indent="0">
              <a:buNone/>
            </a:pPr>
            <a:r>
              <a:rPr lang="en-CN" sz="1500">
                <a:latin typeface="Arial" panose="020B0604020202020204" pitchFamily="34" charset="0"/>
                <a:ea typeface="Arial" panose="020B0604020202020204" pitchFamily="34" charset="0"/>
              </a:rPr>
              <a:t>The selection of specific examples can significantly impact the accuracy of the language model (Zhao et al., 2021)</a:t>
            </a:r>
            <a:r>
              <a:rPr lang="en-CN" sz="1500"/>
              <a:t>.</a:t>
            </a:r>
          </a:p>
          <a:p>
            <a:r>
              <a:rPr lang="en-CN" sz="1500">
                <a:latin typeface="Arial" panose="020B0604020202020204" pitchFamily="34" charset="0"/>
                <a:ea typeface="Arial" panose="020B0604020202020204" pitchFamily="34" charset="0"/>
              </a:rPr>
              <a:t>Random sampling (Sun et al., 2023)</a:t>
            </a:r>
          </a:p>
          <a:p>
            <a:r>
              <a:rPr lang="en-CN" sz="1500">
                <a:latin typeface="Arial" panose="020B0604020202020204" pitchFamily="34" charset="0"/>
                <a:ea typeface="Arial" panose="020B0604020202020204" pitchFamily="34" charset="0"/>
              </a:rPr>
              <a:t>kNN sampling (Khandelwal et al., 2020; Yu et al., 2023)</a:t>
            </a:r>
            <a:r>
              <a:rPr lang="en-CN" sz="1500"/>
              <a:t> </a:t>
            </a:r>
          </a:p>
          <a:p>
            <a:pPr lvl="1"/>
            <a:r>
              <a:rPr lang="en-CN" sz="1500"/>
              <a:t>kNN cluster the training data</a:t>
            </a:r>
          </a:p>
          <a:p>
            <a:pPr lvl="1"/>
            <a:r>
              <a:rPr lang="en-US" sz="1500" dirty="0"/>
              <a:t>S</a:t>
            </a:r>
            <a:r>
              <a:rPr lang="en-CN" sz="1500"/>
              <a:t>elect representative words in each cluster</a:t>
            </a:r>
          </a:p>
          <a:p>
            <a:pPr lvl="1"/>
            <a:r>
              <a:rPr lang="en-CN" sz="1500"/>
              <a:t>Select sentences with the most representative words from training data</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E636F3-54C0-3A74-09AD-103A053719C5}"/>
              </a:ext>
            </a:extLst>
          </p:cNvPr>
          <p:cNvSpPr txBox="1"/>
          <p:nvPr/>
        </p:nvSpPr>
        <p:spPr>
          <a:xfrm>
            <a:off x="1180940" y="5189838"/>
            <a:ext cx="10515600" cy="1493037"/>
          </a:xfrm>
          <a:prstGeom prst="rect">
            <a:avLst/>
          </a:prstGeom>
          <a:noFill/>
        </p:spPr>
        <p:txBody>
          <a:bodyPr wrap="square">
            <a:spAutoFit/>
          </a:bodyPr>
          <a:lstStyle/>
          <a:p>
            <a:pPr>
              <a:lnSpc>
                <a:spcPct val="115000"/>
              </a:lnSpc>
            </a:pPr>
            <a:r>
              <a:rPr lang="en-CN" sz="1000">
                <a:solidFill>
                  <a:srgbClr val="222222"/>
                </a:solidFill>
                <a:highlight>
                  <a:srgbClr val="FFFFFF"/>
                </a:highlight>
                <a:latin typeface="Arial" panose="020B0604020202020204" pitchFamily="34" charset="0"/>
                <a:ea typeface="Arial" panose="020B0604020202020204" pitchFamily="34" charset="0"/>
              </a:rPr>
              <a:t>Sun, X., Li, X., Li, J., Wu, F., Guo, S., Zhang, T., &amp; Wang, G. (2023). Text Classification via Large Language Models. </a:t>
            </a:r>
            <a:r>
              <a:rPr lang="en-CN" sz="1000" i="1">
                <a:solidFill>
                  <a:srgbClr val="222222"/>
                </a:solidFill>
                <a:highlight>
                  <a:srgbClr val="FFFFFF"/>
                </a:highlight>
                <a:latin typeface="Arial" panose="020B0604020202020204" pitchFamily="34" charset="0"/>
                <a:ea typeface="Arial" panose="020B0604020202020204" pitchFamily="34" charset="0"/>
              </a:rPr>
              <a:t>arXiv preprint arXiv:2305.08377</a:t>
            </a:r>
            <a:r>
              <a:rPr lang="en-CN" sz="1000">
                <a:solidFill>
                  <a:srgbClr val="222222"/>
                </a:solidFill>
                <a:highlight>
                  <a:srgbClr val="FFFFFF"/>
                </a:highlight>
                <a:latin typeface="Arial" panose="020B0604020202020204" pitchFamily="34" charset="0"/>
                <a:ea typeface="Arial" panose="020B0604020202020204" pitchFamily="34" charset="0"/>
              </a:rPr>
              <a:t>.</a:t>
            </a:r>
            <a:endParaRPr lang="en-US" sz="1000" dirty="0">
              <a:solidFill>
                <a:srgbClr val="222222"/>
              </a:solidFill>
              <a:highlight>
                <a:srgbClr val="FFFFFF"/>
              </a:highlight>
              <a:latin typeface="Arial" panose="020B0604020202020204" pitchFamily="34" charset="0"/>
              <a:ea typeface="Arial" panose="020B0604020202020204" pitchFamily="34" charset="0"/>
            </a:endParaRPr>
          </a:p>
          <a:p>
            <a:pPr>
              <a:lnSpc>
                <a:spcPct val="115000"/>
              </a:lnSpc>
            </a:pPr>
            <a:r>
              <a:rPr lang="en-CN" sz="1000">
                <a:solidFill>
                  <a:srgbClr val="222222"/>
                </a:solidFill>
                <a:highlight>
                  <a:srgbClr val="FFFFFF"/>
                </a:highlight>
                <a:latin typeface="Arial" panose="020B0604020202020204" pitchFamily="34" charset="0"/>
                <a:ea typeface="Arial" panose="020B0604020202020204" pitchFamily="34" charset="0"/>
              </a:rPr>
              <a:t>Zhao, Z., Wallace, E., Feng, S., Klein, D., &amp; Singh, S. (2021, July). Calibrate before use: Improving few-shot performance of language models. In </a:t>
            </a:r>
            <a:r>
              <a:rPr lang="en-CN" sz="1000" i="1">
                <a:solidFill>
                  <a:srgbClr val="222222"/>
                </a:solidFill>
                <a:highlight>
                  <a:srgbClr val="FFFFFF"/>
                </a:highlight>
                <a:latin typeface="Arial" panose="020B0604020202020204" pitchFamily="34" charset="0"/>
                <a:ea typeface="Arial" panose="020B0604020202020204" pitchFamily="34" charset="0"/>
              </a:rPr>
              <a:t>International Conference on Machine Learning</a:t>
            </a:r>
            <a:r>
              <a:rPr lang="en-CN" sz="1000">
                <a:solidFill>
                  <a:srgbClr val="222222"/>
                </a:solidFill>
                <a:highlight>
                  <a:srgbClr val="FFFFFF"/>
                </a:highlight>
                <a:latin typeface="Arial" panose="020B0604020202020204" pitchFamily="34" charset="0"/>
                <a:ea typeface="Arial" panose="020B0604020202020204" pitchFamily="34" charset="0"/>
              </a:rPr>
              <a:t> (pp. 12697-12706). PMLR.</a:t>
            </a:r>
            <a:endParaRPr lang="en-CN" sz="1000">
              <a:latin typeface="Arial" panose="020B0604020202020204" pitchFamily="34" charset="0"/>
              <a:ea typeface="Arial" panose="020B0604020202020204" pitchFamily="34" charset="0"/>
            </a:endParaRPr>
          </a:p>
          <a:p>
            <a:pPr>
              <a:lnSpc>
                <a:spcPct val="115000"/>
              </a:lnSpc>
            </a:pPr>
            <a:r>
              <a:rPr lang="en-CN" sz="1000">
                <a:solidFill>
                  <a:srgbClr val="222222"/>
                </a:solidFill>
                <a:highlight>
                  <a:srgbClr val="FFFFFF"/>
                </a:highlight>
                <a:latin typeface="Arial" panose="020B0604020202020204" pitchFamily="34" charset="0"/>
                <a:ea typeface="Arial" panose="020B0604020202020204" pitchFamily="34" charset="0"/>
              </a:rPr>
              <a:t>Yu, F., Quartey, L., &amp; Schilder, F. (2023, July). Exploring the Effectiveness of Prompt Engineering for Legal Reasoning Tasks. In Findings of the Association for Computational Linguistics: ACL 2023 (pp. 13582-13596).</a:t>
            </a:r>
            <a:endParaRPr lang="en-US" sz="1000" dirty="0">
              <a:solidFill>
                <a:srgbClr val="222222"/>
              </a:solidFill>
              <a:highlight>
                <a:srgbClr val="FFFFFF"/>
              </a:highlight>
              <a:latin typeface="Arial" panose="020B0604020202020204" pitchFamily="34" charset="0"/>
              <a:ea typeface="Arial" panose="020B0604020202020204" pitchFamily="34" charset="0"/>
            </a:endParaRPr>
          </a:p>
          <a:p>
            <a:pPr>
              <a:lnSpc>
                <a:spcPct val="115000"/>
              </a:lnSpc>
            </a:pPr>
            <a:r>
              <a:rPr lang="en-CN" sz="1000">
                <a:solidFill>
                  <a:srgbClr val="222222"/>
                </a:solidFill>
                <a:highlight>
                  <a:srgbClr val="FFFFFF"/>
                </a:highlight>
                <a:latin typeface="Arial" panose="020B0604020202020204" pitchFamily="34" charset="0"/>
                <a:ea typeface="Arial" panose="020B0604020202020204" pitchFamily="34" charset="0"/>
              </a:rPr>
              <a:t>Khandelwal, U., Fan, A., Jurafsky, D., Zettlemoyer, L., &amp; Lewis, M. (2020). Nearest neighbor machine translation. </a:t>
            </a:r>
            <a:r>
              <a:rPr lang="en-CN" sz="1000" i="1">
                <a:solidFill>
                  <a:srgbClr val="222222"/>
                </a:solidFill>
                <a:highlight>
                  <a:srgbClr val="FFFFFF"/>
                </a:highlight>
                <a:latin typeface="Arial" panose="020B0604020202020204" pitchFamily="34" charset="0"/>
                <a:ea typeface="Arial" panose="020B0604020202020204" pitchFamily="34" charset="0"/>
              </a:rPr>
              <a:t>arXiv preprint arXiv:2010.00710</a:t>
            </a:r>
            <a:r>
              <a:rPr lang="en-CN" sz="1000">
                <a:solidFill>
                  <a:srgbClr val="222222"/>
                </a:solidFill>
                <a:highlight>
                  <a:srgbClr val="FFFFFF"/>
                </a:highlight>
                <a:latin typeface="Arial" panose="020B0604020202020204" pitchFamily="34" charset="0"/>
                <a:ea typeface="Arial" panose="020B0604020202020204" pitchFamily="34" charset="0"/>
              </a:rPr>
              <a:t>.</a:t>
            </a:r>
            <a:endParaRPr lang="en-CN" sz="1000">
              <a:latin typeface="Arial" panose="020B0604020202020204" pitchFamily="34" charset="0"/>
              <a:ea typeface="Arial" panose="020B0604020202020204" pitchFamily="34" charset="0"/>
            </a:endParaRPr>
          </a:p>
          <a:p>
            <a:pPr>
              <a:lnSpc>
                <a:spcPct val="115000"/>
              </a:lnSpc>
            </a:pPr>
            <a:endParaRPr lang="en-CN" sz="1000">
              <a:latin typeface="Arial" panose="020B0604020202020204" pitchFamily="34" charset="0"/>
              <a:ea typeface="Arial" panose="020B0604020202020204" pitchFamily="34" charset="0"/>
            </a:endParaRPr>
          </a:p>
          <a:p>
            <a:pPr>
              <a:lnSpc>
                <a:spcPct val="115000"/>
              </a:lnSpc>
            </a:pPr>
            <a:endParaRPr lang="en-CN" sz="1000" dirty="0">
              <a:solidFill>
                <a:srgbClr val="222222"/>
              </a:solidFill>
              <a:highlight>
                <a:srgbClr val="FFFFFF"/>
              </a:highligh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89713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FCDF4-E897-AE79-0E91-2FC718710012}"/>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BC03320D-0A52-220C-A8D0-1AB7AAC2D7C5}"/>
              </a:ext>
            </a:extLst>
          </p:cNvPr>
          <p:cNvSpPr>
            <a:spLocks noGrp="1"/>
          </p:cNvSpPr>
          <p:nvPr>
            <p:ph idx="1"/>
          </p:nvPr>
        </p:nvSpPr>
        <p:spPr/>
        <p:txBody>
          <a:bodyPr/>
          <a:lstStyle/>
          <a:p>
            <a:r>
              <a:rPr lang="en-US" dirty="0"/>
              <a:t>Metadata applications that can directly prompt </a:t>
            </a:r>
            <a:r>
              <a:rPr lang="en-US" dirty="0" err="1"/>
              <a:t>chatGPT</a:t>
            </a:r>
            <a:r>
              <a:rPr lang="en-US" dirty="0"/>
              <a:t> for solutions?</a:t>
            </a:r>
          </a:p>
        </p:txBody>
      </p:sp>
    </p:spTree>
    <p:extLst>
      <p:ext uri="{BB962C8B-B14F-4D97-AF65-F5344CB8AC3E}">
        <p14:creationId xmlns:p14="http://schemas.microsoft.com/office/powerpoint/2010/main" val="9099731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DA730-A60C-94B0-8BFE-4437B44C6C18}"/>
              </a:ext>
            </a:extLst>
          </p:cNvPr>
          <p:cNvSpPr>
            <a:spLocks noGrp="1"/>
          </p:cNvSpPr>
          <p:nvPr>
            <p:ph type="title"/>
          </p:nvPr>
        </p:nvSpPr>
        <p:spPr>
          <a:xfrm>
            <a:off x="1504857" y="776237"/>
            <a:ext cx="7181159" cy="3162300"/>
          </a:xfrm>
        </p:spPr>
        <p:txBody>
          <a:bodyPr vert="horz" lIns="91440" tIns="45720" rIns="91440" bIns="45720" rtlCol="0" anchor="b">
            <a:noAutofit/>
          </a:bodyPr>
          <a:lstStyle/>
          <a:p>
            <a:r>
              <a:rPr lang="en-US" sz="4000" dirty="0"/>
              <a:t>Part III</a:t>
            </a:r>
            <a:br>
              <a:rPr lang="en-US" sz="4000" dirty="0"/>
            </a:br>
            <a:r>
              <a:rPr lang="en-US" sz="4000" dirty="0"/>
              <a:t>Prompt Engineering – Science or Alchemy?</a:t>
            </a:r>
          </a:p>
        </p:txBody>
      </p:sp>
      <p:pic>
        <p:nvPicPr>
          <p:cNvPr id="7" name="Graphic 6" descr="Brain">
            <a:extLst>
              <a:ext uri="{FF2B5EF4-FFF2-40B4-BE49-F238E27FC236}">
                <a16:creationId xmlns:a16="http://schemas.microsoft.com/office/drawing/2014/main" id="{45251493-B75B-7650-5574-0F86C609D0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98009" y="3343731"/>
            <a:ext cx="3186479" cy="3186479"/>
          </a:xfrm>
          <a:prstGeom prst="rect">
            <a:avLst/>
          </a:prstGeom>
        </p:spPr>
      </p:pic>
    </p:spTree>
    <p:extLst>
      <p:ext uri="{BB962C8B-B14F-4D97-AF65-F5344CB8AC3E}">
        <p14:creationId xmlns:p14="http://schemas.microsoft.com/office/powerpoint/2010/main" val="35072943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B01210-1F75-563E-63D8-E0F05554FC4E}"/>
              </a:ext>
            </a:extLst>
          </p:cNvPr>
          <p:cNvSpPr>
            <a:spLocks noGrp="1"/>
          </p:cNvSpPr>
          <p:nvPr>
            <p:ph type="title"/>
          </p:nvPr>
        </p:nvSpPr>
        <p:spPr>
          <a:xfrm>
            <a:off x="1043631" y="809898"/>
            <a:ext cx="9942716" cy="1554480"/>
          </a:xfrm>
        </p:spPr>
        <p:txBody>
          <a:bodyPr anchor="ctr">
            <a:normAutofit/>
          </a:bodyPr>
          <a:lstStyle/>
          <a:p>
            <a:r>
              <a:rPr lang="en-US" sz="3600" dirty="0"/>
              <a:t>Systematic evaluation of prompt-engineering strategies</a:t>
            </a:r>
          </a:p>
        </p:txBody>
      </p:sp>
      <p:sp>
        <p:nvSpPr>
          <p:cNvPr id="23" name="Content Placeholder 2">
            <a:extLst>
              <a:ext uri="{FF2B5EF4-FFF2-40B4-BE49-F238E27FC236}">
                <a16:creationId xmlns:a16="http://schemas.microsoft.com/office/drawing/2014/main" id="{4A3882E5-9BA8-DE50-C60B-A745EB9F4B14}"/>
              </a:ext>
            </a:extLst>
          </p:cNvPr>
          <p:cNvSpPr>
            <a:spLocks noGrp="1"/>
          </p:cNvSpPr>
          <p:nvPr>
            <p:ph idx="1"/>
          </p:nvPr>
        </p:nvSpPr>
        <p:spPr>
          <a:xfrm>
            <a:off x="1045028" y="3017522"/>
            <a:ext cx="9941319" cy="3124658"/>
          </a:xfrm>
        </p:spPr>
        <p:txBody>
          <a:bodyPr anchor="ctr">
            <a:normAutofit/>
          </a:bodyPr>
          <a:lstStyle/>
          <a:p>
            <a:r>
              <a:rPr lang="en-US" sz="2400" dirty="0"/>
              <a:t>Case studies on single NLP tasks</a:t>
            </a:r>
          </a:p>
          <a:p>
            <a:r>
              <a:rPr lang="en-US" sz="2400" dirty="0"/>
              <a:t>Evaluations on multiple NLP tasks</a:t>
            </a:r>
          </a:p>
          <a:p>
            <a:r>
              <a:rPr lang="en-US" sz="2400" dirty="0"/>
              <a:t>Investigations on bias in LLM responses to prompts</a:t>
            </a:r>
          </a:p>
          <a:p>
            <a:endParaRPr lang="en-US" sz="2400" dirty="0"/>
          </a:p>
          <a:p>
            <a:r>
              <a:rPr lang="en-US" sz="2400" dirty="0"/>
              <a:t>Note that many studies are posted to </a:t>
            </a:r>
            <a:r>
              <a:rPr lang="en-US" sz="2400" dirty="0" err="1"/>
              <a:t>Arxiv</a:t>
            </a:r>
            <a:r>
              <a:rPr lang="en-US" sz="2400" dirty="0"/>
              <a:t>, being cited without peer review</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253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440C32-BD82-7E0C-271B-373AE4066955}"/>
              </a:ext>
            </a:extLst>
          </p:cNvPr>
          <p:cNvSpPr>
            <a:spLocks noGrp="1"/>
          </p:cNvSpPr>
          <p:nvPr>
            <p:ph type="title"/>
          </p:nvPr>
        </p:nvSpPr>
        <p:spPr>
          <a:xfrm>
            <a:off x="1115568" y="548640"/>
            <a:ext cx="10168128" cy="1179576"/>
          </a:xfrm>
        </p:spPr>
        <p:txBody>
          <a:bodyPr>
            <a:normAutofit/>
          </a:bodyPr>
          <a:lstStyle/>
          <a:p>
            <a:r>
              <a:rPr lang="en-US" sz="3700" dirty="0"/>
              <a:t>Case study - How does </a:t>
            </a:r>
            <a:r>
              <a:rPr lang="en-US" sz="3700" dirty="0" err="1"/>
              <a:t>ChatGPT</a:t>
            </a:r>
            <a:r>
              <a:rPr lang="en-US" sz="3700" dirty="0"/>
              <a:t> understand causal language in science findings? </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54021E9-1367-27BF-9B6E-8DA3C44F3F8C}"/>
              </a:ext>
            </a:extLst>
          </p:cNvPr>
          <p:cNvSpPr>
            <a:spLocks noGrp="1"/>
          </p:cNvSpPr>
          <p:nvPr>
            <p:ph idx="1"/>
          </p:nvPr>
        </p:nvSpPr>
        <p:spPr>
          <a:xfrm>
            <a:off x="1115568" y="2481943"/>
            <a:ext cx="10168128" cy="3695020"/>
          </a:xfrm>
        </p:spPr>
        <p:txBody>
          <a:bodyPr>
            <a:normAutofit/>
          </a:bodyPr>
          <a:lstStyle/>
          <a:p>
            <a:r>
              <a:rPr lang="en-US" sz="2200" dirty="0"/>
              <a:t>Compare </a:t>
            </a:r>
            <a:r>
              <a:rPr lang="en-US" sz="2200" dirty="0" err="1"/>
              <a:t>chatGPT</a:t>
            </a:r>
            <a:r>
              <a:rPr lang="en-US" sz="2200" dirty="0"/>
              <a:t> and fine-tuned BERT model in identifying causal language in science claims</a:t>
            </a:r>
          </a:p>
          <a:p>
            <a:r>
              <a:rPr lang="en-US" sz="2200" dirty="0"/>
              <a:t>Models: GPT (text-davinci-003) and </a:t>
            </a:r>
            <a:r>
              <a:rPr lang="en-US" sz="2200" dirty="0" err="1"/>
              <a:t>chatGPT</a:t>
            </a:r>
            <a:r>
              <a:rPr lang="en-US" sz="2200" dirty="0"/>
              <a:t> (gpt-3.5-turbo)</a:t>
            </a:r>
          </a:p>
          <a:p>
            <a:r>
              <a:rPr lang="en-US" sz="2200" dirty="0"/>
              <a:t>Dev set: 200 sample sentences for prompt engineering</a:t>
            </a:r>
          </a:p>
          <a:p>
            <a:r>
              <a:rPr lang="en-US" sz="2200" dirty="0"/>
              <a:t>Test set: 3,061 sentences from PubMed abstracts and 2,076 sentences from </a:t>
            </a:r>
            <a:r>
              <a:rPr lang="en-US" sz="2200" dirty="0" err="1"/>
              <a:t>EurekAlert</a:t>
            </a:r>
            <a:r>
              <a:rPr lang="en-US" sz="2200" dirty="0"/>
              <a:t>! press releases</a:t>
            </a:r>
          </a:p>
          <a:p>
            <a:endParaRPr lang="en-US" sz="2200" dirty="0"/>
          </a:p>
        </p:txBody>
      </p:sp>
      <p:sp>
        <p:nvSpPr>
          <p:cNvPr id="4" name="TextBox 3">
            <a:extLst>
              <a:ext uri="{FF2B5EF4-FFF2-40B4-BE49-F238E27FC236}">
                <a16:creationId xmlns:a16="http://schemas.microsoft.com/office/drawing/2014/main" id="{8B6056FF-E177-9CA6-1E79-496692DBF6F7}"/>
              </a:ext>
            </a:extLst>
          </p:cNvPr>
          <p:cNvSpPr txBox="1"/>
          <p:nvPr/>
        </p:nvSpPr>
        <p:spPr>
          <a:xfrm>
            <a:off x="643174" y="5739609"/>
            <a:ext cx="10446506" cy="461665"/>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Kim, Y., Guo, L., Yu, B., &amp; Li, Y. (2023, July). </a:t>
            </a:r>
            <a:r>
              <a:rPr lang="en-US" sz="1200" b="0" i="0" dirty="0">
                <a:solidFill>
                  <a:srgbClr val="222222"/>
                </a:solidFill>
                <a:effectLst/>
                <a:latin typeface="Arial" panose="020B0604020202020204" pitchFamily="34" charset="0"/>
                <a:hlinkClick r:id="rId2"/>
              </a:rPr>
              <a:t>Can </a:t>
            </a:r>
            <a:r>
              <a:rPr lang="en-US" sz="1200" b="0" i="0" dirty="0" err="1">
                <a:solidFill>
                  <a:srgbClr val="222222"/>
                </a:solidFill>
                <a:effectLst/>
                <a:latin typeface="Arial" panose="020B0604020202020204" pitchFamily="34" charset="0"/>
                <a:hlinkClick r:id="rId2"/>
              </a:rPr>
              <a:t>ChatGPT</a:t>
            </a:r>
            <a:r>
              <a:rPr lang="en-US" sz="1200" b="0" i="0" dirty="0">
                <a:solidFill>
                  <a:srgbClr val="222222"/>
                </a:solidFill>
                <a:effectLst/>
                <a:latin typeface="Arial" panose="020B0604020202020204" pitchFamily="34" charset="0"/>
                <a:hlinkClick r:id="rId2"/>
              </a:rPr>
              <a:t> Understand Causal Language in Science Claims?. </a:t>
            </a:r>
            <a:r>
              <a:rPr lang="en-US" sz="1200" b="0" i="0" dirty="0">
                <a:solidFill>
                  <a:srgbClr val="222222"/>
                </a:solidFill>
                <a:effectLst/>
                <a:latin typeface="Arial" panose="020B0604020202020204" pitchFamily="34" charset="0"/>
              </a:rPr>
              <a:t>In </a:t>
            </a:r>
            <a:r>
              <a:rPr lang="en-US" sz="1200" b="0" i="1" dirty="0">
                <a:solidFill>
                  <a:srgbClr val="222222"/>
                </a:solidFill>
                <a:effectLst/>
                <a:latin typeface="Arial" panose="020B0604020202020204" pitchFamily="34" charset="0"/>
              </a:rPr>
              <a:t>Proceedings of the 13th Workshop on Computational Approaches to Subjectivity, Sentiment, &amp; Social Media Analysis</a:t>
            </a:r>
            <a:r>
              <a:rPr lang="en-US" sz="1200" b="0" i="0" dirty="0">
                <a:solidFill>
                  <a:srgbClr val="222222"/>
                </a:solidFill>
                <a:effectLst/>
                <a:latin typeface="Arial" panose="020B0604020202020204" pitchFamily="34" charset="0"/>
              </a:rPr>
              <a:t> (pp. 379-389).</a:t>
            </a:r>
            <a:endParaRPr lang="en-US" sz="1200" dirty="0"/>
          </a:p>
        </p:txBody>
      </p:sp>
    </p:spTree>
    <p:extLst>
      <p:ext uri="{BB962C8B-B14F-4D97-AF65-F5344CB8AC3E}">
        <p14:creationId xmlns:p14="http://schemas.microsoft.com/office/powerpoint/2010/main" val="27892904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E930-AA90-508B-4117-231CB8798B58}"/>
              </a:ext>
            </a:extLst>
          </p:cNvPr>
          <p:cNvSpPr>
            <a:spLocks noGrp="1"/>
          </p:cNvSpPr>
          <p:nvPr>
            <p:ph type="title"/>
          </p:nvPr>
        </p:nvSpPr>
        <p:spPr/>
        <p:txBody>
          <a:bodyPr/>
          <a:lstStyle/>
          <a:p>
            <a:r>
              <a:rPr lang="en-US" dirty="0"/>
              <a:t>Prompt engineering</a:t>
            </a:r>
          </a:p>
        </p:txBody>
      </p:sp>
      <p:pic>
        <p:nvPicPr>
          <p:cNvPr id="4" name="Picture 3">
            <a:extLst>
              <a:ext uri="{FF2B5EF4-FFF2-40B4-BE49-F238E27FC236}">
                <a16:creationId xmlns:a16="http://schemas.microsoft.com/office/drawing/2014/main" id="{87660632-E9F6-87FC-F227-3BB487E59A1B}"/>
              </a:ext>
            </a:extLst>
          </p:cNvPr>
          <p:cNvPicPr>
            <a:picLocks noChangeAspect="1"/>
          </p:cNvPicPr>
          <p:nvPr/>
        </p:nvPicPr>
        <p:blipFill>
          <a:blip r:embed="rId2"/>
          <a:stretch>
            <a:fillRect/>
          </a:stretch>
        </p:blipFill>
        <p:spPr>
          <a:xfrm>
            <a:off x="2038341" y="2159246"/>
            <a:ext cx="7772400" cy="3798632"/>
          </a:xfrm>
          <a:prstGeom prst="rect">
            <a:avLst/>
          </a:prstGeom>
        </p:spPr>
      </p:pic>
    </p:spTree>
    <p:extLst>
      <p:ext uri="{BB962C8B-B14F-4D97-AF65-F5344CB8AC3E}">
        <p14:creationId xmlns:p14="http://schemas.microsoft.com/office/powerpoint/2010/main" val="1896483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07D2D-76F6-ED93-2C7C-E003C4768654}"/>
              </a:ext>
            </a:extLst>
          </p:cNvPr>
          <p:cNvSpPr>
            <a:spLocks noGrp="1"/>
          </p:cNvSpPr>
          <p:nvPr>
            <p:ph type="title"/>
          </p:nvPr>
        </p:nvSpPr>
        <p:spPr/>
        <p:txBody>
          <a:bodyPr/>
          <a:lstStyle/>
          <a:p>
            <a:r>
              <a:rPr lang="en-US" dirty="0"/>
              <a:t>Prompt engineering</a:t>
            </a:r>
          </a:p>
        </p:txBody>
      </p:sp>
      <p:pic>
        <p:nvPicPr>
          <p:cNvPr id="4" name="Picture 3">
            <a:extLst>
              <a:ext uri="{FF2B5EF4-FFF2-40B4-BE49-F238E27FC236}">
                <a16:creationId xmlns:a16="http://schemas.microsoft.com/office/drawing/2014/main" id="{E46F2811-3113-C7DB-A210-18A94C8B67E0}"/>
              </a:ext>
            </a:extLst>
          </p:cNvPr>
          <p:cNvPicPr>
            <a:picLocks noChangeAspect="1"/>
          </p:cNvPicPr>
          <p:nvPr/>
        </p:nvPicPr>
        <p:blipFill>
          <a:blip r:embed="rId2"/>
          <a:stretch>
            <a:fillRect/>
          </a:stretch>
        </p:blipFill>
        <p:spPr>
          <a:xfrm>
            <a:off x="2266950" y="2000762"/>
            <a:ext cx="7772400" cy="3913762"/>
          </a:xfrm>
          <a:prstGeom prst="rect">
            <a:avLst/>
          </a:prstGeom>
        </p:spPr>
      </p:pic>
    </p:spTree>
    <p:extLst>
      <p:ext uri="{BB962C8B-B14F-4D97-AF65-F5344CB8AC3E}">
        <p14:creationId xmlns:p14="http://schemas.microsoft.com/office/powerpoint/2010/main" val="544045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D1DBD-41F9-F86B-5A16-5666B0490B30}"/>
              </a:ext>
            </a:extLst>
          </p:cNvPr>
          <p:cNvSpPr>
            <a:spLocks noGrp="1"/>
          </p:cNvSpPr>
          <p:nvPr>
            <p:ph type="title"/>
          </p:nvPr>
        </p:nvSpPr>
        <p:spPr>
          <a:xfrm>
            <a:off x="645064" y="525982"/>
            <a:ext cx="4282983" cy="1200361"/>
          </a:xfrm>
        </p:spPr>
        <p:txBody>
          <a:bodyPr anchor="b">
            <a:normAutofit/>
          </a:bodyPr>
          <a:lstStyle/>
          <a:p>
            <a:r>
              <a:rPr lang="en-US" sz="3600"/>
              <a:t>Fully-supervised learning</a:t>
            </a:r>
          </a:p>
        </p:txBody>
      </p:sp>
      <p:sp>
        <p:nvSpPr>
          <p:cNvPr id="11" name="Rectangle 1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F67DAB-18F6-F7E6-C217-E1970C68E836}"/>
              </a:ext>
            </a:extLst>
          </p:cNvPr>
          <p:cNvSpPr>
            <a:spLocks noGrp="1"/>
          </p:cNvSpPr>
          <p:nvPr>
            <p:ph idx="1"/>
          </p:nvPr>
        </p:nvSpPr>
        <p:spPr>
          <a:xfrm>
            <a:off x="645066" y="2031101"/>
            <a:ext cx="4282984" cy="3511943"/>
          </a:xfrm>
        </p:spPr>
        <p:txBody>
          <a:bodyPr anchor="ctr">
            <a:normAutofit/>
          </a:bodyPr>
          <a:lstStyle/>
          <a:p>
            <a:r>
              <a:rPr lang="en-US" sz="1800"/>
              <a:t>A task-specific model is trained on a task-specific data set.</a:t>
            </a:r>
          </a:p>
          <a:p>
            <a:r>
              <a:rPr lang="en-US" sz="1800"/>
              <a:t>These models often rely heavily on feature engineering, where researchers use their domain knowledge to select salient features from training data.</a:t>
            </a:r>
          </a:p>
        </p:txBody>
      </p:sp>
      <p:sp>
        <p:nvSpPr>
          <p:cNvPr id="13" name="Rectangle 1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A7682F-E1E3-6BF6-9C7D-C034A6D20AB8}"/>
              </a:ext>
            </a:extLst>
          </p:cNvPr>
          <p:cNvPicPr>
            <a:picLocks noChangeAspect="1"/>
          </p:cNvPicPr>
          <p:nvPr/>
        </p:nvPicPr>
        <p:blipFill>
          <a:blip r:embed="rId2"/>
          <a:stretch>
            <a:fillRect/>
          </a:stretch>
        </p:blipFill>
        <p:spPr>
          <a:xfrm>
            <a:off x="6212883" y="650494"/>
            <a:ext cx="5177727" cy="5324142"/>
          </a:xfrm>
          <a:prstGeom prst="rect">
            <a:avLst/>
          </a:prstGeom>
        </p:spPr>
      </p:pic>
    </p:spTree>
    <p:extLst>
      <p:ext uri="{BB962C8B-B14F-4D97-AF65-F5344CB8AC3E}">
        <p14:creationId xmlns:p14="http://schemas.microsoft.com/office/powerpoint/2010/main" val="19668883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89A11F9-FEE3-E575-24E5-5FB6CBAFCC0E}"/>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Results</a:t>
            </a:r>
          </a:p>
        </p:txBody>
      </p:sp>
      <p:sp>
        <p:nvSpPr>
          <p:cNvPr id="19" name="Rectangle 18">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shot of a computer&#10;&#10;Description automatically generated">
            <a:extLst>
              <a:ext uri="{FF2B5EF4-FFF2-40B4-BE49-F238E27FC236}">
                <a16:creationId xmlns:a16="http://schemas.microsoft.com/office/drawing/2014/main" id="{31A76C45-5785-5E0D-8667-AA8B63E38738}"/>
              </a:ext>
            </a:extLst>
          </p:cNvPr>
          <p:cNvPicPr>
            <a:picLocks noChangeAspect="1"/>
          </p:cNvPicPr>
          <p:nvPr/>
        </p:nvPicPr>
        <p:blipFill>
          <a:blip r:embed="rId2"/>
          <a:stretch>
            <a:fillRect/>
          </a:stretch>
        </p:blipFill>
        <p:spPr>
          <a:xfrm>
            <a:off x="1160717" y="3290678"/>
            <a:ext cx="7662007" cy="2758321"/>
          </a:xfrm>
          <a:prstGeom prst="rect">
            <a:avLst/>
          </a:prstGeom>
        </p:spPr>
      </p:pic>
      <p:pic>
        <p:nvPicPr>
          <p:cNvPr id="5" name="Picture 4">
            <a:extLst>
              <a:ext uri="{FF2B5EF4-FFF2-40B4-BE49-F238E27FC236}">
                <a16:creationId xmlns:a16="http://schemas.microsoft.com/office/drawing/2014/main" id="{9C2E20C6-4BB6-9F80-FD53-3320810BAD61}"/>
              </a:ext>
            </a:extLst>
          </p:cNvPr>
          <p:cNvPicPr>
            <a:picLocks noChangeAspect="1"/>
          </p:cNvPicPr>
          <p:nvPr/>
        </p:nvPicPr>
        <p:blipFill>
          <a:blip r:embed="rId3"/>
          <a:stretch>
            <a:fillRect/>
          </a:stretch>
        </p:blipFill>
        <p:spPr>
          <a:xfrm>
            <a:off x="916538" y="2302826"/>
            <a:ext cx="7906186" cy="711556"/>
          </a:xfrm>
          <a:prstGeom prst="rect">
            <a:avLst/>
          </a:prstGeom>
        </p:spPr>
      </p:pic>
    </p:spTree>
    <p:extLst>
      <p:ext uri="{BB962C8B-B14F-4D97-AF65-F5344CB8AC3E}">
        <p14:creationId xmlns:p14="http://schemas.microsoft.com/office/powerpoint/2010/main" val="5924268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B904CB-8343-088E-CB2B-4CC3365DBDB3}"/>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Results</a:t>
            </a:r>
          </a:p>
        </p:txBody>
      </p:sp>
      <p:sp>
        <p:nvSpPr>
          <p:cNvPr id="14"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E94FD8D6-E96D-FCA5-32CF-48A04927DF5D}"/>
              </a:ext>
            </a:extLst>
          </p:cNvPr>
          <p:cNvPicPr>
            <a:picLocks noChangeAspect="1"/>
          </p:cNvPicPr>
          <p:nvPr/>
        </p:nvPicPr>
        <p:blipFill>
          <a:blip r:embed="rId2"/>
          <a:stretch>
            <a:fillRect/>
          </a:stretch>
        </p:blipFill>
        <p:spPr>
          <a:xfrm>
            <a:off x="549057" y="3196170"/>
            <a:ext cx="7538439" cy="2770376"/>
          </a:xfrm>
          <a:prstGeom prst="rect">
            <a:avLst/>
          </a:prstGeom>
        </p:spPr>
      </p:pic>
      <p:pic>
        <p:nvPicPr>
          <p:cNvPr id="4" name="Picture 3">
            <a:extLst>
              <a:ext uri="{FF2B5EF4-FFF2-40B4-BE49-F238E27FC236}">
                <a16:creationId xmlns:a16="http://schemas.microsoft.com/office/drawing/2014/main" id="{557F98CE-F694-0EC3-D615-CAD6F4AD2FCE}"/>
              </a:ext>
            </a:extLst>
          </p:cNvPr>
          <p:cNvPicPr>
            <a:picLocks noChangeAspect="1"/>
          </p:cNvPicPr>
          <p:nvPr/>
        </p:nvPicPr>
        <p:blipFill>
          <a:blip r:embed="rId3"/>
          <a:stretch>
            <a:fillRect/>
          </a:stretch>
        </p:blipFill>
        <p:spPr>
          <a:xfrm>
            <a:off x="494784" y="2379205"/>
            <a:ext cx="6752454" cy="573958"/>
          </a:xfrm>
          <a:prstGeom prst="rect">
            <a:avLst/>
          </a:prstGeom>
        </p:spPr>
      </p:pic>
    </p:spTree>
    <p:extLst>
      <p:ext uri="{BB962C8B-B14F-4D97-AF65-F5344CB8AC3E}">
        <p14:creationId xmlns:p14="http://schemas.microsoft.com/office/powerpoint/2010/main" val="32857364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76DD56-1ED7-E97B-75C6-33127A67E90D}"/>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Results</a:t>
            </a:r>
          </a:p>
        </p:txBody>
      </p:sp>
      <p:sp>
        <p:nvSpPr>
          <p:cNvPr id="14"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1D36E3A-4AC0-0A2E-861B-EC0D853A809E}"/>
              </a:ext>
            </a:extLst>
          </p:cNvPr>
          <p:cNvPicPr>
            <a:picLocks noChangeAspect="1"/>
          </p:cNvPicPr>
          <p:nvPr/>
        </p:nvPicPr>
        <p:blipFill>
          <a:blip r:embed="rId2"/>
          <a:stretch>
            <a:fillRect/>
          </a:stretch>
        </p:blipFill>
        <p:spPr>
          <a:xfrm>
            <a:off x="987723" y="3321835"/>
            <a:ext cx="7039196" cy="3185235"/>
          </a:xfrm>
          <a:prstGeom prst="rect">
            <a:avLst/>
          </a:prstGeom>
        </p:spPr>
      </p:pic>
      <p:pic>
        <p:nvPicPr>
          <p:cNvPr id="4" name="Picture 3">
            <a:extLst>
              <a:ext uri="{FF2B5EF4-FFF2-40B4-BE49-F238E27FC236}">
                <a16:creationId xmlns:a16="http://schemas.microsoft.com/office/drawing/2014/main" id="{DE8F5B73-A5EF-A595-A1D9-3CD1AC227C84}"/>
              </a:ext>
            </a:extLst>
          </p:cNvPr>
          <p:cNvPicPr>
            <a:picLocks noChangeAspect="1"/>
          </p:cNvPicPr>
          <p:nvPr/>
        </p:nvPicPr>
        <p:blipFill>
          <a:blip r:embed="rId3"/>
          <a:stretch>
            <a:fillRect/>
          </a:stretch>
        </p:blipFill>
        <p:spPr>
          <a:xfrm>
            <a:off x="941251" y="2209470"/>
            <a:ext cx="7436629" cy="780846"/>
          </a:xfrm>
          <a:prstGeom prst="rect">
            <a:avLst/>
          </a:prstGeom>
        </p:spPr>
      </p:pic>
    </p:spTree>
    <p:extLst>
      <p:ext uri="{BB962C8B-B14F-4D97-AF65-F5344CB8AC3E}">
        <p14:creationId xmlns:p14="http://schemas.microsoft.com/office/powerpoint/2010/main" val="25061042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ACC6BB2-28F8-4405-829D-0562733BE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5C2E53F0-AD54-4A55-99A0-EC896CE3C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FEFEF"/>
            </a:solidFill>
          </a:ln>
          <a:effectLst>
            <a:outerShdw blurRad="889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D15F19F8-85EE-477A-ACBA-4B6D0697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F3A34C-95CD-9585-17D1-4BBA68BDC99D}"/>
              </a:ext>
            </a:extLst>
          </p:cNvPr>
          <p:cNvSpPr>
            <a:spLocks noGrp="1"/>
          </p:cNvSpPr>
          <p:nvPr>
            <p:ph type="title"/>
          </p:nvPr>
        </p:nvSpPr>
        <p:spPr>
          <a:xfrm>
            <a:off x="838200" y="253397"/>
            <a:ext cx="10515600" cy="1273233"/>
          </a:xfrm>
        </p:spPr>
        <p:txBody>
          <a:bodyPr>
            <a:normAutofit/>
          </a:bodyPr>
          <a:lstStyle/>
          <a:p>
            <a:r>
              <a:rPr lang="en-US" sz="4000"/>
              <a:t>Results</a:t>
            </a:r>
          </a:p>
        </p:txBody>
      </p:sp>
      <p:sp>
        <p:nvSpPr>
          <p:cNvPr id="21" name="Rectangle 20">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97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C89CC3C0-BB0E-BA44-873B-DF7FB1995CF0}"/>
              </a:ext>
            </a:extLst>
          </p:cNvPr>
          <p:cNvPicPr>
            <a:picLocks noChangeAspect="1"/>
          </p:cNvPicPr>
          <p:nvPr/>
        </p:nvPicPr>
        <p:blipFill>
          <a:blip r:embed="rId2"/>
          <a:stretch>
            <a:fillRect/>
          </a:stretch>
        </p:blipFill>
        <p:spPr>
          <a:xfrm>
            <a:off x="1175747" y="1924168"/>
            <a:ext cx="7072388" cy="723036"/>
          </a:xfrm>
          <a:prstGeom prst="rect">
            <a:avLst/>
          </a:prstGeom>
        </p:spPr>
      </p:pic>
      <p:pic>
        <p:nvPicPr>
          <p:cNvPr id="7" name="Picture 6">
            <a:extLst>
              <a:ext uri="{FF2B5EF4-FFF2-40B4-BE49-F238E27FC236}">
                <a16:creationId xmlns:a16="http://schemas.microsoft.com/office/drawing/2014/main" id="{06CC32B7-704F-5241-56DD-51A0B05A0494}"/>
              </a:ext>
            </a:extLst>
          </p:cNvPr>
          <p:cNvPicPr>
            <a:picLocks noChangeAspect="1"/>
          </p:cNvPicPr>
          <p:nvPr/>
        </p:nvPicPr>
        <p:blipFill>
          <a:blip r:embed="rId3"/>
          <a:stretch>
            <a:fillRect/>
          </a:stretch>
        </p:blipFill>
        <p:spPr>
          <a:xfrm>
            <a:off x="1872664" y="2869985"/>
            <a:ext cx="6120306" cy="2120966"/>
          </a:xfrm>
          <a:prstGeom prst="rect">
            <a:avLst/>
          </a:prstGeom>
        </p:spPr>
      </p:pic>
      <p:pic>
        <p:nvPicPr>
          <p:cNvPr id="8" name="Picture 7">
            <a:extLst>
              <a:ext uri="{FF2B5EF4-FFF2-40B4-BE49-F238E27FC236}">
                <a16:creationId xmlns:a16="http://schemas.microsoft.com/office/drawing/2014/main" id="{963EA971-D0EC-9E49-5EAA-90603375EDAA}"/>
              </a:ext>
            </a:extLst>
          </p:cNvPr>
          <p:cNvPicPr>
            <a:picLocks noChangeAspect="1"/>
          </p:cNvPicPr>
          <p:nvPr/>
        </p:nvPicPr>
        <p:blipFill>
          <a:blip r:embed="rId4"/>
          <a:stretch>
            <a:fillRect/>
          </a:stretch>
        </p:blipFill>
        <p:spPr>
          <a:xfrm>
            <a:off x="2179963" y="5038287"/>
            <a:ext cx="4972749" cy="413054"/>
          </a:xfrm>
          <a:prstGeom prst="rect">
            <a:avLst/>
          </a:prstGeom>
        </p:spPr>
      </p:pic>
      <p:pic>
        <p:nvPicPr>
          <p:cNvPr id="9" name="Picture 8">
            <a:extLst>
              <a:ext uri="{FF2B5EF4-FFF2-40B4-BE49-F238E27FC236}">
                <a16:creationId xmlns:a16="http://schemas.microsoft.com/office/drawing/2014/main" id="{4A34C77D-5E6D-7507-F344-98492EC4BE77}"/>
              </a:ext>
            </a:extLst>
          </p:cNvPr>
          <p:cNvPicPr>
            <a:picLocks noChangeAspect="1"/>
          </p:cNvPicPr>
          <p:nvPr/>
        </p:nvPicPr>
        <p:blipFill>
          <a:blip r:embed="rId5"/>
          <a:stretch>
            <a:fillRect/>
          </a:stretch>
        </p:blipFill>
        <p:spPr>
          <a:xfrm>
            <a:off x="2177461" y="5384584"/>
            <a:ext cx="1881346" cy="280088"/>
          </a:xfrm>
          <a:prstGeom prst="rect">
            <a:avLst/>
          </a:prstGeom>
        </p:spPr>
      </p:pic>
      <p:pic>
        <p:nvPicPr>
          <p:cNvPr id="10" name="Picture 9">
            <a:extLst>
              <a:ext uri="{FF2B5EF4-FFF2-40B4-BE49-F238E27FC236}">
                <a16:creationId xmlns:a16="http://schemas.microsoft.com/office/drawing/2014/main" id="{08A71276-3B15-72A5-ADA3-F957F0A78580}"/>
              </a:ext>
            </a:extLst>
          </p:cNvPr>
          <p:cNvPicPr>
            <a:picLocks noChangeAspect="1"/>
          </p:cNvPicPr>
          <p:nvPr/>
        </p:nvPicPr>
        <p:blipFill>
          <a:blip r:embed="rId6"/>
          <a:stretch>
            <a:fillRect/>
          </a:stretch>
        </p:blipFill>
        <p:spPr>
          <a:xfrm>
            <a:off x="2202464" y="5712008"/>
            <a:ext cx="5985299" cy="533343"/>
          </a:xfrm>
          <a:prstGeom prst="rect">
            <a:avLst/>
          </a:prstGeom>
        </p:spPr>
      </p:pic>
    </p:spTree>
    <p:extLst>
      <p:ext uri="{BB962C8B-B14F-4D97-AF65-F5344CB8AC3E}">
        <p14:creationId xmlns:p14="http://schemas.microsoft.com/office/powerpoint/2010/main" val="40088223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33C71509-CFFA-6105-B19E-83C33AAE3F13}"/>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dirty="0" err="1">
                <a:solidFill>
                  <a:schemeClr val="tx1"/>
                </a:solidFill>
                <a:latin typeface="+mj-lt"/>
                <a:ea typeface="+mj-ea"/>
                <a:cs typeface="+mj-cs"/>
              </a:rPr>
              <a:t>ChatGPT</a:t>
            </a:r>
            <a:r>
              <a:rPr lang="en-US" sz="4000" kern="1200" dirty="0">
                <a:solidFill>
                  <a:schemeClr val="tx1"/>
                </a:solidFill>
                <a:latin typeface="+mj-lt"/>
                <a:ea typeface="+mj-ea"/>
                <a:cs typeface="+mj-cs"/>
              </a:rPr>
              <a:t> for genre classification</a:t>
            </a:r>
          </a:p>
        </p:txBody>
      </p:sp>
      <p:sp>
        <p:nvSpPr>
          <p:cNvPr id="4" name="TextBox 3">
            <a:extLst>
              <a:ext uri="{FF2B5EF4-FFF2-40B4-BE49-F238E27FC236}">
                <a16:creationId xmlns:a16="http://schemas.microsoft.com/office/drawing/2014/main" id="{D7677407-D5BB-555E-B61F-DC9EDFFD2703}"/>
              </a:ext>
            </a:extLst>
          </p:cNvPr>
          <p:cNvSpPr txBox="1"/>
          <p:nvPr/>
        </p:nvSpPr>
        <p:spPr>
          <a:xfrm>
            <a:off x="7924796" y="498698"/>
            <a:ext cx="2893382" cy="1185353"/>
          </a:xfrm>
          <a:prstGeom prst="rect">
            <a:avLst/>
          </a:prstGeom>
        </p:spPr>
        <p:txBody>
          <a:bodyPr vert="horz" lIns="91440" tIns="45720" rIns="91440" bIns="45720" rtlCol="0" anchor="ctr">
            <a:normAutofit/>
          </a:bodyPr>
          <a:lstStyle/>
          <a:p>
            <a:pPr>
              <a:lnSpc>
                <a:spcPct val="90000"/>
              </a:lnSpc>
              <a:spcBef>
                <a:spcPts val="1000"/>
              </a:spcBef>
            </a:pPr>
            <a:r>
              <a:rPr lang="en-US" sz="1300" b="0" i="0" kern="1200">
                <a:solidFill>
                  <a:schemeClr val="tx1"/>
                </a:solidFill>
                <a:effectLst/>
                <a:latin typeface="+mn-lt"/>
                <a:ea typeface="+mn-ea"/>
                <a:cs typeface="+mn-cs"/>
              </a:rPr>
              <a:t>Huang, F., Kwak, H., &amp; An, J. (2023). </a:t>
            </a:r>
            <a:r>
              <a:rPr lang="en-US" sz="1300" b="0" i="0" kern="1200">
                <a:solidFill>
                  <a:schemeClr val="tx1"/>
                </a:solidFill>
                <a:effectLst/>
                <a:latin typeface="+mn-lt"/>
                <a:ea typeface="+mn-ea"/>
                <a:cs typeface="+mn-cs"/>
                <a:hlinkClick r:id="rId2"/>
              </a:rPr>
              <a:t>Is chatgpt better than human annotators? potential and limitations of chatgpt in explaining implicit hate speech.</a:t>
            </a:r>
            <a:r>
              <a:rPr lang="en-US" sz="1300" b="0" i="0" kern="1200">
                <a:solidFill>
                  <a:schemeClr val="tx1"/>
                </a:solidFill>
                <a:effectLst/>
                <a:latin typeface="+mn-lt"/>
                <a:ea typeface="+mn-ea"/>
                <a:cs typeface="+mn-cs"/>
              </a:rPr>
              <a:t> </a:t>
            </a:r>
            <a:r>
              <a:rPr lang="en-US" sz="1300" b="0" i="1" kern="1200">
                <a:solidFill>
                  <a:schemeClr val="tx1"/>
                </a:solidFill>
                <a:effectLst/>
                <a:latin typeface="+mn-lt"/>
                <a:ea typeface="+mn-ea"/>
                <a:cs typeface="+mn-cs"/>
              </a:rPr>
              <a:t>arXiv preprint arXiv:2302.07736</a:t>
            </a:r>
            <a:r>
              <a:rPr lang="en-US" sz="1300" b="0" i="0" kern="1200">
                <a:solidFill>
                  <a:schemeClr val="tx1"/>
                </a:solidFill>
                <a:effectLst/>
                <a:latin typeface="+mn-lt"/>
                <a:ea typeface="+mn-ea"/>
                <a:cs typeface="+mn-cs"/>
              </a:rPr>
              <a:t>.</a:t>
            </a:r>
            <a:endParaRPr lang="en-US" sz="1300" kern="1200">
              <a:solidFill>
                <a:schemeClr val="tx1"/>
              </a:solidFill>
              <a:latin typeface="+mn-lt"/>
              <a:ea typeface="+mn-ea"/>
              <a:cs typeface="+mn-cs"/>
            </a:endParaRPr>
          </a:p>
        </p:txBody>
      </p:sp>
      <p:sp>
        <p:nvSpPr>
          <p:cNvPr id="21" name="Rectangle 2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TextBox 11">
            <a:extLst>
              <a:ext uri="{FF2B5EF4-FFF2-40B4-BE49-F238E27FC236}">
                <a16:creationId xmlns:a16="http://schemas.microsoft.com/office/drawing/2014/main" id="{B3EB9BEE-4DB1-C602-B8F1-55441F1996D4}"/>
              </a:ext>
            </a:extLst>
          </p:cNvPr>
          <p:cNvSpPr txBox="1"/>
          <p:nvPr/>
        </p:nvSpPr>
        <p:spPr>
          <a:xfrm>
            <a:off x="873476" y="2240864"/>
            <a:ext cx="10550346" cy="3477875"/>
          </a:xfrm>
          <a:prstGeom prst="rect">
            <a:avLst/>
          </a:prstGeom>
          <a:noFill/>
        </p:spPr>
        <p:txBody>
          <a:bodyPr wrap="square">
            <a:spAutoFit/>
          </a:bodyPr>
          <a:lstStyle/>
          <a:p>
            <a:pPr>
              <a:spcAft>
                <a:spcPts val="600"/>
              </a:spcAft>
            </a:pPr>
            <a:r>
              <a:rPr lang="en-US" sz="2000"/>
              <a:t>“ChatGPT correctly identifies 80% of the implicit hateful tweets.”</a:t>
            </a:r>
          </a:p>
          <a:p>
            <a:pPr>
              <a:spcAft>
                <a:spcPts val="600"/>
              </a:spcAft>
            </a:pPr>
            <a:endParaRPr lang="en-US" sz="2000"/>
          </a:p>
          <a:p>
            <a:pPr>
              <a:spcAft>
                <a:spcPts val="600"/>
              </a:spcAft>
            </a:pPr>
            <a:r>
              <a:rPr lang="en-US" sz="2000"/>
              <a:t>“For those 20% disagreement cases, ChatGPT’s results are more likely to align with lay people’s perceptions. ”</a:t>
            </a:r>
          </a:p>
          <a:p>
            <a:pPr>
              <a:spcAft>
                <a:spcPts val="600"/>
              </a:spcAft>
            </a:pPr>
            <a:endParaRPr lang="en-US" sz="2000"/>
          </a:p>
          <a:p>
            <a:pPr>
              <a:spcAft>
                <a:spcPts val="600"/>
              </a:spcAft>
            </a:pPr>
            <a:r>
              <a:rPr lang="en-US" sz="2000"/>
              <a:t>“ChatGPT-generated NLEs can reinforce human perception, and they tend to be perceived as clearer than human-written NLEs. These results pose an important question. Since ChatGPT can be convincing, its capability would become a risk of misleading lay people if its decision is wrong. This highlights that it would require extra caution when using ChatGPT as a tool for assisting data annotation.”</a:t>
            </a:r>
          </a:p>
        </p:txBody>
      </p:sp>
    </p:spTree>
    <p:extLst>
      <p:ext uri="{BB962C8B-B14F-4D97-AF65-F5344CB8AC3E}">
        <p14:creationId xmlns:p14="http://schemas.microsoft.com/office/powerpoint/2010/main" val="37496036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E01273-D19D-524B-CBF6-FE2F0D9B48A4}"/>
              </a:ext>
            </a:extLst>
          </p:cNvPr>
          <p:cNvSpPr>
            <a:spLocks noGrp="1"/>
          </p:cNvSpPr>
          <p:nvPr>
            <p:ph type="title"/>
          </p:nvPr>
        </p:nvSpPr>
        <p:spPr>
          <a:xfrm>
            <a:off x="901690" y="405575"/>
            <a:ext cx="6480008" cy="1371600"/>
          </a:xfrm>
        </p:spPr>
        <p:txBody>
          <a:bodyPr vert="horz" lIns="91440" tIns="45720" rIns="91440" bIns="45720" rtlCol="0" anchor="ctr">
            <a:normAutofit/>
          </a:bodyPr>
          <a:lstStyle/>
          <a:p>
            <a:r>
              <a:rPr lang="en-US" sz="3600" kern="1200" dirty="0" err="1">
                <a:solidFill>
                  <a:schemeClr val="tx1"/>
                </a:solidFill>
                <a:latin typeface="+mj-lt"/>
                <a:ea typeface="+mj-ea"/>
                <a:cs typeface="+mj-cs"/>
              </a:rPr>
              <a:t>ChatGPT</a:t>
            </a:r>
            <a:r>
              <a:rPr lang="en-US" sz="3600" kern="1200" dirty="0">
                <a:solidFill>
                  <a:schemeClr val="tx1"/>
                </a:solidFill>
                <a:latin typeface="+mj-lt"/>
                <a:ea typeface="+mj-ea"/>
                <a:cs typeface="+mj-cs"/>
              </a:rPr>
              <a:t> for genre classification</a:t>
            </a:r>
          </a:p>
        </p:txBody>
      </p:sp>
      <p:sp>
        <p:nvSpPr>
          <p:cNvPr id="5" name="TextBox 4">
            <a:extLst>
              <a:ext uri="{FF2B5EF4-FFF2-40B4-BE49-F238E27FC236}">
                <a16:creationId xmlns:a16="http://schemas.microsoft.com/office/drawing/2014/main" id="{619BDE88-93E0-F9EE-55A8-FC492F994297}"/>
              </a:ext>
            </a:extLst>
          </p:cNvPr>
          <p:cNvSpPr txBox="1"/>
          <p:nvPr/>
        </p:nvSpPr>
        <p:spPr>
          <a:xfrm>
            <a:off x="7924796" y="498698"/>
            <a:ext cx="2893382" cy="1185353"/>
          </a:xfrm>
          <a:prstGeom prst="rect">
            <a:avLst/>
          </a:prstGeom>
        </p:spPr>
        <p:txBody>
          <a:bodyPr vert="horz" lIns="91440" tIns="45720" rIns="91440" bIns="45720" rtlCol="0" anchor="ctr">
            <a:normAutofit/>
          </a:bodyPr>
          <a:lstStyle/>
          <a:p>
            <a:pPr>
              <a:lnSpc>
                <a:spcPct val="90000"/>
              </a:lnSpc>
              <a:spcBef>
                <a:spcPts val="1000"/>
              </a:spcBef>
            </a:pPr>
            <a:r>
              <a:rPr lang="en-US" sz="1400" b="0" i="0" kern="1200">
                <a:solidFill>
                  <a:schemeClr val="tx1"/>
                </a:solidFill>
                <a:effectLst/>
                <a:latin typeface="+mn-lt"/>
                <a:ea typeface="+mn-ea"/>
                <a:cs typeface="+mn-cs"/>
              </a:rPr>
              <a:t>Kuzman, T., Ljubešić, N., &amp; Mozetič, I. (2023). Chatgpt: beginning of an end of manual annotation? Use case of automatic genre identification. </a:t>
            </a:r>
            <a:r>
              <a:rPr lang="en-US" sz="1400" b="0" i="1" kern="1200">
                <a:solidFill>
                  <a:schemeClr val="tx1"/>
                </a:solidFill>
                <a:effectLst/>
                <a:latin typeface="+mn-lt"/>
                <a:ea typeface="+mn-ea"/>
                <a:cs typeface="+mn-cs"/>
              </a:rPr>
              <a:t>arXiv preprint arXiv:2303.03953</a:t>
            </a:r>
            <a:r>
              <a:rPr lang="en-US" sz="1400" b="0" i="0" kern="1200">
                <a:solidFill>
                  <a:schemeClr val="tx1"/>
                </a:solidFill>
                <a:effectLst/>
                <a:latin typeface="+mn-lt"/>
                <a:ea typeface="+mn-ea"/>
                <a:cs typeface="+mn-cs"/>
              </a:rPr>
              <a:t>.</a:t>
            </a:r>
            <a:endParaRPr lang="en-US" sz="1400" kern="1200">
              <a:solidFill>
                <a:schemeClr val="tx1"/>
              </a:solidFill>
              <a:latin typeface="+mn-lt"/>
              <a:ea typeface="+mn-ea"/>
              <a:cs typeface="+mn-cs"/>
            </a:endParaRPr>
          </a:p>
        </p:txBody>
      </p:sp>
      <p:sp>
        <p:nvSpPr>
          <p:cNvPr id="16" name="Rectangle 1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Box 6">
            <a:extLst>
              <a:ext uri="{FF2B5EF4-FFF2-40B4-BE49-F238E27FC236}">
                <a16:creationId xmlns:a16="http://schemas.microsoft.com/office/drawing/2014/main" id="{FAB48B3A-41B8-25EB-E74C-34D3B5C3E700}"/>
              </a:ext>
            </a:extLst>
          </p:cNvPr>
          <p:cNvSpPr txBox="1"/>
          <p:nvPr/>
        </p:nvSpPr>
        <p:spPr>
          <a:xfrm>
            <a:off x="674302" y="2786161"/>
            <a:ext cx="10490200" cy="2893100"/>
          </a:xfrm>
          <a:prstGeom prst="rect">
            <a:avLst/>
          </a:prstGeom>
          <a:noFill/>
        </p:spPr>
        <p:txBody>
          <a:bodyPr wrap="square">
            <a:spAutoFit/>
          </a:bodyPr>
          <a:lstStyle/>
          <a:p>
            <a:pPr>
              <a:spcAft>
                <a:spcPts val="600"/>
              </a:spcAft>
            </a:pPr>
            <a:r>
              <a:rPr lang="en-US" dirty="0"/>
              <a:t>“We compare </a:t>
            </a:r>
            <a:r>
              <a:rPr lang="en-US" dirty="0" err="1"/>
              <a:t>ChatGPT</a:t>
            </a:r>
            <a:r>
              <a:rPr lang="en-US" dirty="0"/>
              <a:t> with a multilingual XLM-</a:t>
            </a:r>
            <a:r>
              <a:rPr lang="en-US" dirty="0" err="1"/>
              <a:t>RoBERTa</a:t>
            </a:r>
            <a:r>
              <a:rPr lang="en-US" dirty="0"/>
              <a:t> language model that was fine-tuned on datasets, manually annotated with genres. The models are compared on test sets in two languages: English and Slovenian.” </a:t>
            </a:r>
          </a:p>
          <a:p>
            <a:pPr>
              <a:spcAft>
                <a:spcPts val="600"/>
              </a:spcAft>
            </a:pPr>
            <a:endParaRPr lang="en-US" dirty="0"/>
          </a:p>
          <a:p>
            <a:pPr>
              <a:spcAft>
                <a:spcPts val="600"/>
              </a:spcAft>
            </a:pPr>
            <a:r>
              <a:rPr lang="en-US" dirty="0"/>
              <a:t>“</a:t>
            </a:r>
            <a:r>
              <a:rPr lang="en-US" dirty="0" err="1"/>
              <a:t>ChatGPT</a:t>
            </a:r>
            <a:r>
              <a:rPr lang="en-US" dirty="0"/>
              <a:t> outperforms the fine-tuned model when applied to the dataset which was not seen before by either of the models.” </a:t>
            </a:r>
          </a:p>
          <a:p>
            <a:pPr>
              <a:spcAft>
                <a:spcPts val="600"/>
              </a:spcAft>
            </a:pPr>
            <a:endParaRPr lang="en-US" dirty="0"/>
          </a:p>
          <a:p>
            <a:pPr>
              <a:spcAft>
                <a:spcPts val="600"/>
              </a:spcAft>
            </a:pPr>
            <a:r>
              <a:rPr lang="en-US" dirty="0"/>
              <a:t>“However, if the model is fully prompted in Slovenian, the performance drops significantly, showing the current limitations of </a:t>
            </a:r>
            <a:r>
              <a:rPr lang="en-US" dirty="0" err="1"/>
              <a:t>ChatGPT</a:t>
            </a:r>
            <a:r>
              <a:rPr lang="en-US" dirty="0"/>
              <a:t> usage on smaller languages.”</a:t>
            </a:r>
          </a:p>
        </p:txBody>
      </p:sp>
    </p:spTree>
    <p:extLst>
      <p:ext uri="{BB962C8B-B14F-4D97-AF65-F5344CB8AC3E}">
        <p14:creationId xmlns:p14="http://schemas.microsoft.com/office/powerpoint/2010/main" val="310740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1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E01273-D19D-524B-CBF6-FE2F0D9B48A4}"/>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3600" kern="1200" dirty="0" err="1">
                <a:solidFill>
                  <a:schemeClr val="tx1"/>
                </a:solidFill>
                <a:latin typeface="+mj-lt"/>
                <a:ea typeface="+mj-ea"/>
                <a:cs typeface="+mj-cs"/>
              </a:rPr>
              <a:t>ChatGPT</a:t>
            </a:r>
            <a:r>
              <a:rPr lang="en-US" sz="3600" kern="1200" dirty="0">
                <a:solidFill>
                  <a:schemeClr val="tx1"/>
                </a:solidFill>
                <a:latin typeface="+mj-lt"/>
                <a:ea typeface="+mj-ea"/>
                <a:cs typeface="+mj-cs"/>
              </a:rPr>
              <a:t> evaluation on multiple NLP tasks</a:t>
            </a:r>
          </a:p>
        </p:txBody>
      </p:sp>
      <p:sp>
        <p:nvSpPr>
          <p:cNvPr id="4" name="TextBox 3">
            <a:extLst>
              <a:ext uri="{FF2B5EF4-FFF2-40B4-BE49-F238E27FC236}">
                <a16:creationId xmlns:a16="http://schemas.microsoft.com/office/drawing/2014/main" id="{492CEE3D-90C3-580E-7161-20634DE4E541}"/>
              </a:ext>
            </a:extLst>
          </p:cNvPr>
          <p:cNvSpPr txBox="1"/>
          <p:nvPr/>
        </p:nvSpPr>
        <p:spPr>
          <a:xfrm>
            <a:off x="7924796" y="498698"/>
            <a:ext cx="2893382" cy="1185353"/>
          </a:xfrm>
          <a:prstGeom prst="rect">
            <a:avLst/>
          </a:prstGeom>
        </p:spPr>
        <p:txBody>
          <a:bodyPr vert="horz" lIns="91440" tIns="45720" rIns="91440" bIns="45720" rtlCol="0" anchor="ctr">
            <a:normAutofit/>
          </a:bodyPr>
          <a:lstStyle/>
          <a:p>
            <a:pPr>
              <a:lnSpc>
                <a:spcPct val="90000"/>
              </a:lnSpc>
              <a:spcBef>
                <a:spcPts val="1000"/>
              </a:spcBef>
            </a:pPr>
            <a:r>
              <a:rPr lang="en-US" sz="1300" b="0" i="0" kern="1200">
                <a:solidFill>
                  <a:schemeClr val="tx1"/>
                </a:solidFill>
                <a:effectLst/>
                <a:latin typeface="+mn-lt"/>
                <a:ea typeface="+mn-ea"/>
                <a:cs typeface="+mn-cs"/>
              </a:rPr>
              <a:t>Qin, C., Zhang, A., Zhang, Z., Chen, J., Yasunaga, M., &amp; Yang, D. (2023). Is ChatGPT a general-purpose natural language processing task solver?. </a:t>
            </a:r>
            <a:r>
              <a:rPr lang="en-US" sz="1300" b="0" i="1" kern="1200">
                <a:solidFill>
                  <a:schemeClr val="tx1"/>
                </a:solidFill>
                <a:effectLst/>
                <a:latin typeface="+mn-lt"/>
                <a:ea typeface="+mn-ea"/>
                <a:cs typeface="+mn-cs"/>
              </a:rPr>
              <a:t>arXiv preprint arXiv:2302.06476</a:t>
            </a:r>
            <a:r>
              <a:rPr lang="en-US" sz="1300" b="0" i="0" kern="1200">
                <a:solidFill>
                  <a:schemeClr val="tx1"/>
                </a:solidFill>
                <a:effectLst/>
                <a:latin typeface="+mn-lt"/>
                <a:ea typeface="+mn-ea"/>
                <a:cs typeface="+mn-cs"/>
              </a:rPr>
              <a:t>.</a:t>
            </a:r>
            <a:endParaRPr lang="en-US" sz="1300" kern="1200">
              <a:solidFill>
                <a:schemeClr val="tx1"/>
              </a:solidFill>
              <a:latin typeface="+mn-lt"/>
              <a:ea typeface="+mn-ea"/>
              <a:cs typeface="+mn-cs"/>
            </a:endParaRPr>
          </a:p>
        </p:txBody>
      </p:sp>
      <p:sp>
        <p:nvSpPr>
          <p:cNvPr id="24" name="Rectangle 1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1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TextBox 7">
            <a:extLst>
              <a:ext uri="{FF2B5EF4-FFF2-40B4-BE49-F238E27FC236}">
                <a16:creationId xmlns:a16="http://schemas.microsoft.com/office/drawing/2014/main" id="{A2B2D7C8-F0A2-60A2-CEC7-C6C7F33A700E}"/>
              </a:ext>
            </a:extLst>
          </p:cNvPr>
          <p:cNvSpPr txBox="1"/>
          <p:nvPr/>
        </p:nvSpPr>
        <p:spPr>
          <a:xfrm>
            <a:off x="901690" y="2344717"/>
            <a:ext cx="9137025" cy="1631216"/>
          </a:xfrm>
          <a:prstGeom prst="rect">
            <a:avLst/>
          </a:prstGeom>
          <a:noFill/>
        </p:spPr>
        <p:txBody>
          <a:bodyPr wrap="square">
            <a:spAutoFit/>
          </a:bodyPr>
          <a:lstStyle/>
          <a:p>
            <a:pPr>
              <a:spcAft>
                <a:spcPts val="600"/>
              </a:spcAft>
            </a:pPr>
            <a:r>
              <a:rPr lang="en-US" dirty="0"/>
              <a:t>“Zero-shot learning ability of </a:t>
            </a:r>
            <a:r>
              <a:rPr lang="en-US" dirty="0" err="1"/>
              <a:t>ChatGPT</a:t>
            </a:r>
            <a:r>
              <a:rPr lang="en-US" dirty="0"/>
              <a:t> by evaluating it on 20 popular NLP datasets covering 7 representative task categories. “</a:t>
            </a:r>
          </a:p>
          <a:p>
            <a:pPr>
              <a:spcAft>
                <a:spcPts val="600"/>
              </a:spcAft>
            </a:pPr>
            <a:endParaRPr lang="en-US" dirty="0"/>
          </a:p>
          <a:p>
            <a:pPr>
              <a:spcAft>
                <a:spcPts val="600"/>
              </a:spcAft>
            </a:pPr>
            <a:r>
              <a:rPr lang="en-US" dirty="0"/>
              <a:t>“</a:t>
            </a:r>
            <a:r>
              <a:rPr lang="en-US" dirty="0" err="1"/>
              <a:t>ChatGPT</a:t>
            </a:r>
            <a:r>
              <a:rPr lang="en-US" dirty="0"/>
              <a:t> performs well on many tasks favoring reasoning capabilities (e.g., arithmetic reasoning) while it still faces challenges when solving specific tasks such as sequence tagging.”</a:t>
            </a:r>
          </a:p>
        </p:txBody>
      </p:sp>
    </p:spTree>
    <p:extLst>
      <p:ext uri="{BB962C8B-B14F-4D97-AF65-F5344CB8AC3E}">
        <p14:creationId xmlns:p14="http://schemas.microsoft.com/office/powerpoint/2010/main" val="20921961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755C68-6890-D30A-7702-7799B7ECBCCD}"/>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3600" kern="1200" dirty="0">
                <a:solidFill>
                  <a:schemeClr val="tx1"/>
                </a:solidFill>
                <a:latin typeface="+mj-lt"/>
                <a:ea typeface="+mj-ea"/>
                <a:cs typeface="+mj-cs"/>
              </a:rPr>
              <a:t>Jack of all trades, master of none?</a:t>
            </a:r>
          </a:p>
        </p:txBody>
      </p:sp>
      <p:sp>
        <p:nvSpPr>
          <p:cNvPr id="4" name="TextBox 3">
            <a:extLst>
              <a:ext uri="{FF2B5EF4-FFF2-40B4-BE49-F238E27FC236}">
                <a16:creationId xmlns:a16="http://schemas.microsoft.com/office/drawing/2014/main" id="{8DE9CCE5-D90C-918A-8FDE-40A29B67E7BA}"/>
              </a:ext>
            </a:extLst>
          </p:cNvPr>
          <p:cNvSpPr txBox="1"/>
          <p:nvPr/>
        </p:nvSpPr>
        <p:spPr>
          <a:xfrm>
            <a:off x="7924796" y="498698"/>
            <a:ext cx="2893382" cy="1185353"/>
          </a:xfrm>
          <a:prstGeom prst="rect">
            <a:avLst/>
          </a:prstGeom>
        </p:spPr>
        <p:txBody>
          <a:bodyPr vert="horz" lIns="91440" tIns="45720" rIns="91440" bIns="45720" rtlCol="0" anchor="ctr">
            <a:normAutofit/>
          </a:bodyPr>
          <a:lstStyle/>
          <a:p>
            <a:pPr>
              <a:lnSpc>
                <a:spcPct val="90000"/>
              </a:lnSpc>
              <a:spcBef>
                <a:spcPts val="1000"/>
              </a:spcBef>
            </a:pPr>
            <a:r>
              <a:rPr lang="en-US" sz="1500" b="0" i="0" kern="1200">
                <a:solidFill>
                  <a:schemeClr val="tx1"/>
                </a:solidFill>
                <a:effectLst/>
                <a:latin typeface="+mn-lt"/>
                <a:ea typeface="+mn-ea"/>
                <a:cs typeface="+mn-cs"/>
              </a:rPr>
              <a:t>Kocoń, J., Cichecki, I., Kaszyca, O., Kochanek, M., Szydło, D., Baran, J., ... &amp; Kazienko, P. (2023). ChatGPT: Jack of all trades, master of none. </a:t>
            </a:r>
            <a:r>
              <a:rPr lang="en-US" sz="1500" b="0" i="1" kern="1200">
                <a:solidFill>
                  <a:schemeClr val="tx1"/>
                </a:solidFill>
                <a:effectLst/>
                <a:latin typeface="+mn-lt"/>
                <a:ea typeface="+mn-ea"/>
                <a:cs typeface="+mn-cs"/>
              </a:rPr>
              <a:t>Information Fusion</a:t>
            </a:r>
            <a:r>
              <a:rPr lang="en-US" sz="1500" b="0" i="0" kern="1200">
                <a:solidFill>
                  <a:schemeClr val="tx1"/>
                </a:solidFill>
                <a:effectLst/>
                <a:latin typeface="+mn-lt"/>
                <a:ea typeface="+mn-ea"/>
                <a:cs typeface="+mn-cs"/>
              </a:rPr>
              <a:t>, 101861.</a:t>
            </a:r>
            <a:endParaRPr lang="en-US" sz="1500" kern="1200">
              <a:solidFill>
                <a:schemeClr val="tx1"/>
              </a:solidFill>
              <a:latin typeface="+mn-lt"/>
              <a:ea typeface="+mn-ea"/>
              <a:cs typeface="+mn-cs"/>
            </a:endParaRPr>
          </a:p>
        </p:txBody>
      </p:sp>
      <p:sp>
        <p:nvSpPr>
          <p:cNvPr id="23" name="Rectangle 2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TextBox 13">
            <a:extLst>
              <a:ext uri="{FF2B5EF4-FFF2-40B4-BE49-F238E27FC236}">
                <a16:creationId xmlns:a16="http://schemas.microsoft.com/office/drawing/2014/main" id="{1E99B755-193D-40D5-19D6-F3FD4F84D62A}"/>
              </a:ext>
            </a:extLst>
          </p:cNvPr>
          <p:cNvSpPr txBox="1"/>
          <p:nvPr/>
        </p:nvSpPr>
        <p:spPr>
          <a:xfrm>
            <a:off x="901690" y="2260410"/>
            <a:ext cx="10392386" cy="2893100"/>
          </a:xfrm>
          <a:prstGeom prst="rect">
            <a:avLst/>
          </a:prstGeom>
          <a:noFill/>
        </p:spPr>
        <p:txBody>
          <a:bodyPr wrap="square">
            <a:spAutoFit/>
          </a:bodyPr>
          <a:lstStyle/>
          <a:p>
            <a:pPr>
              <a:spcAft>
                <a:spcPts val="600"/>
              </a:spcAft>
            </a:pPr>
            <a:r>
              <a:rPr lang="en-US" b="0" i="0" dirty="0">
                <a:solidFill>
                  <a:srgbClr val="1F1F1F"/>
                </a:solidFill>
                <a:effectLst/>
                <a:latin typeface="ElsevierGulliver"/>
              </a:rPr>
              <a:t>Based on </a:t>
            </a:r>
            <a:r>
              <a:rPr lang="en-US" b="0" i="0" dirty="0" err="1">
                <a:solidFill>
                  <a:srgbClr val="1F1F1F"/>
                </a:solidFill>
                <a:effectLst/>
                <a:latin typeface="ElsevierGulliver"/>
              </a:rPr>
              <a:t>ChatGPT’s</a:t>
            </a:r>
            <a:r>
              <a:rPr lang="en-US" b="0" i="0" dirty="0">
                <a:solidFill>
                  <a:srgbClr val="1F1F1F"/>
                </a:solidFill>
                <a:effectLst/>
                <a:latin typeface="ElsevierGulliver"/>
              </a:rPr>
              <a:t> responses to 48k+ prompts related to 25 different NLP tasks, most of them subjective even to humans, such as </a:t>
            </a:r>
            <a:r>
              <a:rPr lang="en-US" dirty="0">
                <a:solidFill>
                  <a:srgbClr val="1F1F1F"/>
                </a:solidFill>
                <a:latin typeface="ElsevierGulliver"/>
              </a:rPr>
              <a:t>sentiment analysis, </a:t>
            </a:r>
            <a:r>
              <a:rPr lang="en-US" b="0" i="0" dirty="0">
                <a:solidFill>
                  <a:srgbClr val="1F1F1F"/>
                </a:solidFill>
                <a:effectLst/>
                <a:latin typeface="ElsevierGulliver"/>
              </a:rPr>
              <a:t>emotion recognition, offensiveness, and stance detection. In contrast, the other tasks require more objective reasoning like word sense disambiguation, linguistic acceptability, and question answering.</a:t>
            </a:r>
          </a:p>
          <a:p>
            <a:pPr>
              <a:spcAft>
                <a:spcPts val="600"/>
              </a:spcAft>
            </a:pPr>
            <a:endParaRPr lang="en-US" dirty="0">
              <a:solidFill>
                <a:srgbClr val="1F1F1F"/>
              </a:solidFill>
              <a:latin typeface="ElsevierGulliver"/>
            </a:endParaRPr>
          </a:p>
          <a:p>
            <a:pPr>
              <a:spcAft>
                <a:spcPts val="600"/>
              </a:spcAft>
            </a:pPr>
            <a:r>
              <a:rPr lang="en-US" b="0" i="0" dirty="0" err="1">
                <a:solidFill>
                  <a:srgbClr val="1F1F1F"/>
                </a:solidFill>
                <a:effectLst/>
                <a:latin typeface="ElsevierGulliver"/>
              </a:rPr>
              <a:t>ChatGPT</a:t>
            </a:r>
            <a:r>
              <a:rPr lang="en-US" b="0" i="0" dirty="0">
                <a:solidFill>
                  <a:srgbClr val="1F1F1F"/>
                </a:solidFill>
                <a:effectLst/>
                <a:latin typeface="ElsevierGulliver"/>
              </a:rPr>
              <a:t> loses to the best models currently available (SOTA), from 4 to over 70%. </a:t>
            </a:r>
          </a:p>
          <a:p>
            <a:pPr>
              <a:spcAft>
                <a:spcPts val="600"/>
              </a:spcAft>
            </a:pPr>
            <a:endParaRPr lang="en-US" dirty="0">
              <a:solidFill>
                <a:srgbClr val="1F1F1F"/>
              </a:solidFill>
              <a:latin typeface="ElsevierGulliver"/>
            </a:endParaRPr>
          </a:p>
          <a:p>
            <a:pPr>
              <a:spcAft>
                <a:spcPts val="600"/>
              </a:spcAft>
            </a:pPr>
            <a:r>
              <a:rPr lang="en-US" b="0" i="0" dirty="0">
                <a:solidFill>
                  <a:srgbClr val="1F1F1F"/>
                </a:solidFill>
                <a:effectLst/>
                <a:latin typeface="ElsevierGulliver"/>
              </a:rPr>
              <a:t>Its loss is relatively greater for more difficult and pragmatic tasks, especially when evaluating emotional texts. All this makes </a:t>
            </a:r>
            <a:r>
              <a:rPr lang="en-US" b="0" i="0" dirty="0" err="1">
                <a:solidFill>
                  <a:srgbClr val="1F1F1F"/>
                </a:solidFill>
                <a:effectLst/>
                <a:latin typeface="ElsevierGulliver"/>
              </a:rPr>
              <a:t>ChatGPT</a:t>
            </a:r>
            <a:r>
              <a:rPr lang="en-US" b="0" i="0" dirty="0">
                <a:solidFill>
                  <a:srgbClr val="1F1F1F"/>
                </a:solidFill>
                <a:effectLst/>
                <a:latin typeface="ElsevierGulliver"/>
              </a:rPr>
              <a:t> </a:t>
            </a:r>
            <a:r>
              <a:rPr lang="en-US" b="0" i="1" dirty="0">
                <a:solidFill>
                  <a:srgbClr val="1F1F1F"/>
                </a:solidFill>
                <a:effectLst/>
                <a:latin typeface="ElsevierGulliver"/>
              </a:rPr>
              <a:t>a master of none</a:t>
            </a:r>
            <a:r>
              <a:rPr lang="en-US" b="0" i="0" dirty="0">
                <a:solidFill>
                  <a:srgbClr val="1F1F1F"/>
                </a:solidFill>
                <a:effectLst/>
                <a:latin typeface="ElsevierGulliver"/>
              </a:rPr>
              <a:t> of the task. </a:t>
            </a:r>
          </a:p>
        </p:txBody>
      </p:sp>
    </p:spTree>
    <p:extLst>
      <p:ext uri="{BB962C8B-B14F-4D97-AF65-F5344CB8AC3E}">
        <p14:creationId xmlns:p14="http://schemas.microsoft.com/office/powerpoint/2010/main" val="13725073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BD839A-EB15-43E3-256F-60F1A48CAA63}"/>
              </a:ext>
            </a:extLst>
          </p:cNvPr>
          <p:cNvSpPr>
            <a:spLocks noGrp="1"/>
          </p:cNvSpPr>
          <p:nvPr>
            <p:ph type="title"/>
          </p:nvPr>
        </p:nvSpPr>
        <p:spPr>
          <a:xfrm>
            <a:off x="841248" y="256032"/>
            <a:ext cx="10506456" cy="1014984"/>
          </a:xfrm>
        </p:spPr>
        <p:txBody>
          <a:bodyPr anchor="b">
            <a:normAutofit/>
          </a:bodyPr>
          <a:lstStyle/>
          <a:p>
            <a:r>
              <a:rPr lang="en-US" dirty="0"/>
              <a:t>Chain-of-Thought</a:t>
            </a: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8B8144D-370E-1B5C-AD6A-7352ED043180}"/>
              </a:ext>
            </a:extLst>
          </p:cNvPr>
          <p:cNvSpPr>
            <a:spLocks/>
          </p:cNvSpPr>
          <p:nvPr/>
        </p:nvSpPr>
        <p:spPr>
          <a:xfrm>
            <a:off x="787151" y="2610011"/>
            <a:ext cx="10314650" cy="2079639"/>
          </a:xfrm>
          <a:prstGeom prst="rect">
            <a:avLst/>
          </a:prstGeom>
        </p:spPr>
        <p:txBody>
          <a:bodyPr>
            <a:normAutofit/>
          </a:bodyPr>
          <a:lstStyle/>
          <a:p>
            <a:pPr defTabSz="941832">
              <a:spcAft>
                <a:spcPts val="600"/>
              </a:spcAft>
            </a:pPr>
            <a:r>
              <a:rPr lang="en-US" sz="1854" kern="1200" dirty="0">
                <a:solidFill>
                  <a:schemeClr val="tx1"/>
                </a:solidFill>
                <a:latin typeface="+mn-lt"/>
                <a:ea typeface="+mn-ea"/>
                <a:cs typeface="+mn-cs"/>
              </a:rPr>
              <a:t>“we show how such reasoning abilities emerge naturally in sufficiently large language models via a simple method called chain-</a:t>
            </a:r>
            <a:r>
              <a:rPr lang="en-US" sz="1854" kern="1200" dirty="0" err="1">
                <a:solidFill>
                  <a:schemeClr val="tx1"/>
                </a:solidFill>
                <a:latin typeface="+mn-lt"/>
                <a:ea typeface="+mn-ea"/>
                <a:cs typeface="+mn-cs"/>
              </a:rPr>
              <a:t>ofthought</a:t>
            </a:r>
            <a:r>
              <a:rPr lang="en-US" sz="1854" kern="1200" dirty="0">
                <a:solidFill>
                  <a:schemeClr val="tx1"/>
                </a:solidFill>
                <a:latin typeface="+mn-lt"/>
                <a:ea typeface="+mn-ea"/>
                <a:cs typeface="+mn-cs"/>
              </a:rPr>
              <a:t> prompting, where a few chain of thought demonstrations are provided as exemplars in prompting.”</a:t>
            </a:r>
          </a:p>
          <a:p>
            <a:pPr defTabSz="941832">
              <a:spcAft>
                <a:spcPts val="600"/>
              </a:spcAft>
            </a:pPr>
            <a:endParaRPr lang="en-US" sz="1854" kern="1200" dirty="0">
              <a:solidFill>
                <a:schemeClr val="tx1"/>
              </a:solidFill>
              <a:latin typeface="+mn-lt"/>
              <a:ea typeface="+mn-ea"/>
              <a:cs typeface="+mn-cs"/>
            </a:endParaRPr>
          </a:p>
          <a:p>
            <a:pPr defTabSz="941832">
              <a:spcAft>
                <a:spcPts val="600"/>
              </a:spcAft>
            </a:pPr>
            <a:r>
              <a:rPr lang="en-US" sz="1854" kern="1200" dirty="0">
                <a:solidFill>
                  <a:schemeClr val="tx1"/>
                </a:solidFill>
                <a:latin typeface="+mn-lt"/>
                <a:ea typeface="+mn-ea"/>
                <a:cs typeface="+mn-cs"/>
              </a:rPr>
              <a:t>“Experiments on three large language models show that chain-of-thought prompting improves performance on a range of arithmetic, commonsense, and symbolic reasoning tasks.”</a:t>
            </a:r>
            <a:endParaRPr lang="en-US" dirty="0"/>
          </a:p>
        </p:txBody>
      </p:sp>
      <p:sp>
        <p:nvSpPr>
          <p:cNvPr id="6" name="TextBox 5">
            <a:extLst>
              <a:ext uri="{FF2B5EF4-FFF2-40B4-BE49-F238E27FC236}">
                <a16:creationId xmlns:a16="http://schemas.microsoft.com/office/drawing/2014/main" id="{BC1660AF-4557-0AC8-2F4E-B0A9DFAAC0E1}"/>
              </a:ext>
            </a:extLst>
          </p:cNvPr>
          <p:cNvSpPr txBox="1"/>
          <p:nvPr/>
        </p:nvSpPr>
        <p:spPr>
          <a:xfrm>
            <a:off x="787151" y="5646480"/>
            <a:ext cx="9518384" cy="441018"/>
          </a:xfrm>
          <a:prstGeom prst="rect">
            <a:avLst/>
          </a:prstGeom>
          <a:noFill/>
        </p:spPr>
        <p:txBody>
          <a:bodyPr wrap="square">
            <a:spAutoFit/>
          </a:bodyPr>
          <a:lstStyle/>
          <a:p>
            <a:pPr defTabSz="941832">
              <a:spcAft>
                <a:spcPts val="600"/>
              </a:spcAft>
            </a:pPr>
            <a:r>
              <a:rPr lang="en-US" sz="1133" kern="1200" dirty="0">
                <a:solidFill>
                  <a:srgbClr val="222222"/>
                </a:solidFill>
                <a:latin typeface="Arial" panose="020B0604020202020204" pitchFamily="34" charset="0"/>
                <a:ea typeface="+mn-ea"/>
                <a:cs typeface="+mn-cs"/>
              </a:rPr>
              <a:t>Wei, J., Wang, X., Schuurmans, D., </a:t>
            </a:r>
            <a:r>
              <a:rPr lang="en-US" sz="1133" kern="1200" dirty="0" err="1">
                <a:solidFill>
                  <a:srgbClr val="222222"/>
                </a:solidFill>
                <a:latin typeface="Arial" panose="020B0604020202020204" pitchFamily="34" charset="0"/>
                <a:ea typeface="+mn-ea"/>
                <a:cs typeface="+mn-cs"/>
              </a:rPr>
              <a:t>Bosma</a:t>
            </a:r>
            <a:r>
              <a:rPr lang="en-US" sz="1133" kern="1200" dirty="0">
                <a:solidFill>
                  <a:srgbClr val="222222"/>
                </a:solidFill>
                <a:latin typeface="Arial" panose="020B0604020202020204" pitchFamily="34" charset="0"/>
                <a:ea typeface="+mn-ea"/>
                <a:cs typeface="+mn-cs"/>
              </a:rPr>
              <a:t>, M., Xia, F., Chi, E., ... &amp; Zhou, D. (2022). </a:t>
            </a:r>
            <a:r>
              <a:rPr lang="en-US" sz="1133" kern="1200" dirty="0">
                <a:solidFill>
                  <a:srgbClr val="222222"/>
                </a:solidFill>
                <a:latin typeface="Arial" panose="020B0604020202020204" pitchFamily="34" charset="0"/>
                <a:ea typeface="+mn-ea"/>
                <a:cs typeface="+mn-cs"/>
                <a:hlinkClick r:id="rId2"/>
              </a:rPr>
              <a:t>Chain-of-thought prompting elicits reasoning in large language models.</a:t>
            </a:r>
            <a:r>
              <a:rPr lang="en-US" sz="1133" kern="1200" dirty="0">
                <a:solidFill>
                  <a:srgbClr val="222222"/>
                </a:solidFill>
                <a:latin typeface="Arial" panose="020B0604020202020204" pitchFamily="34" charset="0"/>
                <a:ea typeface="+mn-ea"/>
                <a:cs typeface="+mn-cs"/>
              </a:rPr>
              <a:t> </a:t>
            </a:r>
            <a:r>
              <a:rPr lang="en-US" sz="1133" i="1" kern="1200" dirty="0">
                <a:solidFill>
                  <a:srgbClr val="222222"/>
                </a:solidFill>
                <a:latin typeface="Arial" panose="020B0604020202020204" pitchFamily="34" charset="0"/>
                <a:ea typeface="+mn-ea"/>
                <a:cs typeface="+mn-cs"/>
              </a:rPr>
              <a:t>Advances in Neural Information Processing Systems</a:t>
            </a:r>
            <a:r>
              <a:rPr lang="en-US" sz="1133" kern="1200" dirty="0">
                <a:solidFill>
                  <a:srgbClr val="222222"/>
                </a:solidFill>
                <a:latin typeface="Arial" panose="020B0604020202020204" pitchFamily="34" charset="0"/>
                <a:ea typeface="+mn-ea"/>
                <a:cs typeface="+mn-cs"/>
              </a:rPr>
              <a:t>, </a:t>
            </a:r>
            <a:r>
              <a:rPr lang="en-US" sz="1133" i="1" kern="1200" dirty="0">
                <a:solidFill>
                  <a:srgbClr val="222222"/>
                </a:solidFill>
                <a:latin typeface="Arial" panose="020B0604020202020204" pitchFamily="34" charset="0"/>
                <a:ea typeface="+mn-ea"/>
                <a:cs typeface="+mn-cs"/>
              </a:rPr>
              <a:t>35</a:t>
            </a:r>
            <a:r>
              <a:rPr lang="en-US" sz="1133" kern="1200" dirty="0">
                <a:solidFill>
                  <a:srgbClr val="222222"/>
                </a:solidFill>
                <a:latin typeface="Arial" panose="020B0604020202020204" pitchFamily="34" charset="0"/>
                <a:ea typeface="+mn-ea"/>
                <a:cs typeface="+mn-cs"/>
              </a:rPr>
              <a:t>, 24824-24837.</a:t>
            </a:r>
            <a:endParaRPr lang="en-US" sz="1100" dirty="0"/>
          </a:p>
        </p:txBody>
      </p:sp>
    </p:spTree>
    <p:extLst>
      <p:ext uri="{BB962C8B-B14F-4D97-AF65-F5344CB8AC3E}">
        <p14:creationId xmlns:p14="http://schemas.microsoft.com/office/powerpoint/2010/main" val="854668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2EAE19-7320-EEDC-4B42-CFEAE9D35A81}"/>
              </a:ext>
            </a:extLst>
          </p:cNvPr>
          <p:cNvSpPr>
            <a:spLocks noGrp="1"/>
          </p:cNvSpPr>
          <p:nvPr>
            <p:ph type="title"/>
          </p:nvPr>
        </p:nvSpPr>
        <p:spPr>
          <a:xfrm>
            <a:off x="1043631" y="809898"/>
            <a:ext cx="9942716" cy="1554480"/>
          </a:xfrm>
        </p:spPr>
        <p:txBody>
          <a:bodyPr anchor="ctr">
            <a:normAutofit/>
          </a:bodyPr>
          <a:lstStyle/>
          <a:p>
            <a:r>
              <a:rPr lang="en-US" sz="4800"/>
              <a:t>Empirical studies on few-shot prompts</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968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10BE88-0A81-6994-A78D-EA064341A3A4}"/>
              </a:ext>
            </a:extLst>
          </p:cNvPr>
          <p:cNvSpPr>
            <a:spLocks noGrp="1"/>
          </p:cNvSpPr>
          <p:nvPr>
            <p:ph type="title"/>
          </p:nvPr>
        </p:nvSpPr>
        <p:spPr>
          <a:xfrm>
            <a:off x="838200" y="668377"/>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From feature engineering to architecture engineering</a:t>
            </a:r>
          </a:p>
        </p:txBody>
      </p:sp>
      <p:graphicFrame>
        <p:nvGraphicFramePr>
          <p:cNvPr id="16" name="Content Placeholder 2">
            <a:extLst>
              <a:ext uri="{FF2B5EF4-FFF2-40B4-BE49-F238E27FC236}">
                <a16:creationId xmlns:a16="http://schemas.microsoft.com/office/drawing/2014/main" id="{B376322C-9699-2A88-2501-CD4F2E89C311}"/>
              </a:ext>
            </a:extLst>
          </p:cNvPr>
          <p:cNvGraphicFramePr>
            <a:graphicFrameLocks noGrp="1"/>
          </p:cNvGraphicFramePr>
          <p:nvPr>
            <p:ph idx="1"/>
            <p:extLst>
              <p:ext uri="{D42A27DB-BD31-4B8C-83A1-F6EECF244321}">
                <p14:modId xmlns:p14="http://schemas.microsoft.com/office/powerpoint/2010/main" val="4208252728"/>
              </p:ext>
            </p:extLst>
          </p:nvPr>
        </p:nvGraphicFramePr>
        <p:xfrm>
          <a:off x="791307" y="2177456"/>
          <a:ext cx="6693878" cy="3795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3EB71AD0-A007-EBDA-36BF-A04C93DE14D4}"/>
              </a:ext>
            </a:extLst>
          </p:cNvPr>
          <p:cNvSpPr txBox="1"/>
          <p:nvPr/>
        </p:nvSpPr>
        <p:spPr>
          <a:xfrm>
            <a:off x="1102824" y="5871129"/>
            <a:ext cx="6400800" cy="632806"/>
          </a:xfrm>
          <a:prstGeom prst="rect">
            <a:avLst/>
          </a:prstGeom>
        </p:spPr>
        <p:txBody>
          <a:bodyPr vert="horz" lIns="91440" tIns="45720" rIns="91440" bIns="45720" rtlCol="0">
            <a:normAutofit/>
          </a:bodyPr>
          <a:lstStyle/>
          <a:p>
            <a:pPr>
              <a:lnSpc>
                <a:spcPct val="90000"/>
              </a:lnSpc>
              <a:spcAft>
                <a:spcPts val="600"/>
              </a:spcAft>
            </a:pPr>
            <a:r>
              <a:rPr lang="en-US" sz="1200" b="0" i="0" dirty="0">
                <a:effectLst/>
              </a:rPr>
              <a:t>Liu, P., Yuan, W., Fu, J., Jiang, Z., Hayashi, H., &amp; </a:t>
            </a:r>
            <a:r>
              <a:rPr lang="en-US" sz="1200" b="0" i="0" dirty="0" err="1">
                <a:effectLst/>
              </a:rPr>
              <a:t>Neubig</a:t>
            </a:r>
            <a:r>
              <a:rPr lang="en-US" sz="1200" b="0" i="0" dirty="0">
                <a:effectLst/>
              </a:rPr>
              <a:t>, G. (2023). Pre-train, prompt, and predict: A systematic survey of prompting methods in natural language processing. </a:t>
            </a:r>
            <a:r>
              <a:rPr lang="en-US" sz="1200" b="0" i="1" dirty="0">
                <a:effectLst/>
              </a:rPr>
              <a:t>ACM Computing Surveys</a:t>
            </a:r>
            <a:r>
              <a:rPr lang="en-US" sz="1200" b="0" i="0" dirty="0">
                <a:effectLst/>
              </a:rPr>
              <a:t>, </a:t>
            </a:r>
            <a:r>
              <a:rPr lang="en-US" sz="1200" b="0" i="1" dirty="0">
                <a:effectLst/>
              </a:rPr>
              <a:t>55</a:t>
            </a:r>
            <a:r>
              <a:rPr lang="en-US" sz="1200" b="0" i="0" dirty="0">
                <a:effectLst/>
              </a:rPr>
              <a:t>(9), 1-35.</a:t>
            </a:r>
            <a:endParaRPr lang="en-US" sz="1200" dirty="0"/>
          </a:p>
        </p:txBody>
      </p:sp>
      <p:pic>
        <p:nvPicPr>
          <p:cNvPr id="4" name="Picture 3" descr="A diagram of a structure&#10;&#10;Description automatically generated">
            <a:extLst>
              <a:ext uri="{FF2B5EF4-FFF2-40B4-BE49-F238E27FC236}">
                <a16:creationId xmlns:a16="http://schemas.microsoft.com/office/drawing/2014/main" id="{1F0DE17E-4199-27D2-0C4C-104C1B3DA3CE}"/>
              </a:ext>
            </a:extLst>
          </p:cNvPr>
          <p:cNvPicPr>
            <a:picLocks noChangeAspect="1"/>
          </p:cNvPicPr>
          <p:nvPr/>
        </p:nvPicPr>
        <p:blipFill>
          <a:blip r:embed="rId7"/>
          <a:stretch>
            <a:fillRect/>
          </a:stretch>
        </p:blipFill>
        <p:spPr>
          <a:xfrm>
            <a:off x="7812024" y="1651730"/>
            <a:ext cx="3494687" cy="1826578"/>
          </a:xfrm>
          <a:prstGeom prst="rect">
            <a:avLst/>
          </a:prstGeom>
        </p:spPr>
      </p:pic>
      <p:sp>
        <p:nvSpPr>
          <p:cNvPr id="7" name="TextBox 6">
            <a:extLst>
              <a:ext uri="{FF2B5EF4-FFF2-40B4-BE49-F238E27FC236}">
                <a16:creationId xmlns:a16="http://schemas.microsoft.com/office/drawing/2014/main" id="{0128493D-AF7E-6854-AD62-56F359BF1A2E}"/>
              </a:ext>
            </a:extLst>
          </p:cNvPr>
          <p:cNvSpPr txBox="1"/>
          <p:nvPr/>
        </p:nvSpPr>
        <p:spPr>
          <a:xfrm>
            <a:off x="7758156" y="3503178"/>
            <a:ext cx="3886200"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O'Shea, K., &amp; Nash, R. (2015). </a:t>
            </a:r>
            <a:r>
              <a:rPr lang="en-US" sz="1000" b="0" i="0" dirty="0">
                <a:solidFill>
                  <a:srgbClr val="222222"/>
                </a:solidFill>
                <a:effectLst/>
                <a:latin typeface="Arial" panose="020B0604020202020204" pitchFamily="34" charset="0"/>
                <a:hlinkClick r:id="rId8"/>
              </a:rPr>
              <a:t>An introduction to convolutional neural networks</a:t>
            </a:r>
            <a:r>
              <a:rPr lang="en-US" sz="1000" b="0" i="0" dirty="0">
                <a:solidFill>
                  <a:srgbClr val="222222"/>
                </a:solidFill>
                <a:effectLst/>
                <a:latin typeface="Arial" panose="020B0604020202020204" pitchFamily="34" charset="0"/>
              </a:rPr>
              <a:t>. </a:t>
            </a:r>
            <a:r>
              <a:rPr lang="en-US" sz="1000" b="0" i="1" dirty="0" err="1">
                <a:solidFill>
                  <a:srgbClr val="222222"/>
                </a:solidFill>
                <a:effectLst/>
                <a:latin typeface="Arial" panose="020B0604020202020204" pitchFamily="34" charset="0"/>
              </a:rPr>
              <a:t>arXiv</a:t>
            </a:r>
            <a:r>
              <a:rPr lang="en-US" sz="1000" b="0" i="1" dirty="0">
                <a:solidFill>
                  <a:srgbClr val="222222"/>
                </a:solidFill>
                <a:effectLst/>
                <a:latin typeface="Arial" panose="020B0604020202020204" pitchFamily="34" charset="0"/>
              </a:rPr>
              <a:t> preprint arXiv:1511.08458</a:t>
            </a:r>
            <a:r>
              <a:rPr lang="en-US" sz="1000" b="0" i="0" dirty="0">
                <a:solidFill>
                  <a:srgbClr val="222222"/>
                </a:solidFill>
                <a:effectLst/>
                <a:latin typeface="Arial" panose="020B0604020202020204" pitchFamily="34" charset="0"/>
              </a:rPr>
              <a:t>.</a:t>
            </a:r>
            <a:endParaRPr lang="en-US" sz="1000" dirty="0"/>
          </a:p>
        </p:txBody>
      </p:sp>
      <p:pic>
        <p:nvPicPr>
          <p:cNvPr id="8" name="Picture 7" descr="A diagram of a system&#10;&#10;Description automatically generated">
            <a:extLst>
              <a:ext uri="{FF2B5EF4-FFF2-40B4-BE49-F238E27FC236}">
                <a16:creationId xmlns:a16="http://schemas.microsoft.com/office/drawing/2014/main" id="{A33F0555-7E66-2C77-797F-366EEB5F6FD8}"/>
              </a:ext>
            </a:extLst>
          </p:cNvPr>
          <p:cNvPicPr>
            <a:picLocks noChangeAspect="1"/>
          </p:cNvPicPr>
          <p:nvPr/>
        </p:nvPicPr>
        <p:blipFill>
          <a:blip r:embed="rId9"/>
          <a:stretch>
            <a:fillRect/>
          </a:stretch>
        </p:blipFill>
        <p:spPr>
          <a:xfrm>
            <a:off x="7888226" y="4274091"/>
            <a:ext cx="3529199" cy="1355453"/>
          </a:xfrm>
          <a:prstGeom prst="rect">
            <a:avLst/>
          </a:prstGeom>
        </p:spPr>
      </p:pic>
      <p:sp>
        <p:nvSpPr>
          <p:cNvPr id="11" name="TextBox 10">
            <a:extLst>
              <a:ext uri="{FF2B5EF4-FFF2-40B4-BE49-F238E27FC236}">
                <a16:creationId xmlns:a16="http://schemas.microsoft.com/office/drawing/2014/main" id="{EC7F7891-29EE-FDF4-509D-8264A806BC1C}"/>
              </a:ext>
            </a:extLst>
          </p:cNvPr>
          <p:cNvSpPr txBox="1"/>
          <p:nvPr/>
        </p:nvSpPr>
        <p:spPr>
          <a:xfrm>
            <a:off x="7888777" y="5702996"/>
            <a:ext cx="3452446" cy="553998"/>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Tunstall, L., Von Werra, L., &amp; Wolf, T. (2022). </a:t>
            </a:r>
            <a:r>
              <a:rPr lang="en-US" sz="1000" b="0" i="1" dirty="0">
                <a:solidFill>
                  <a:srgbClr val="222222"/>
                </a:solidFill>
                <a:effectLst/>
                <a:latin typeface="Arial" panose="020B0604020202020204" pitchFamily="34" charset="0"/>
              </a:rPr>
              <a:t>Natural language processing with transformers</a:t>
            </a:r>
            <a:r>
              <a:rPr lang="en-US" sz="1000" b="0" i="0" dirty="0">
                <a:solidFill>
                  <a:srgbClr val="222222"/>
                </a:solidFill>
                <a:effectLst/>
                <a:latin typeface="Arial" panose="020B0604020202020204" pitchFamily="34" charset="0"/>
              </a:rPr>
              <a:t>. " O'Reilly Media, Inc.".</a:t>
            </a:r>
            <a:endParaRPr lang="en-US" sz="1000" dirty="0"/>
          </a:p>
        </p:txBody>
      </p:sp>
    </p:spTree>
    <p:extLst>
      <p:ext uri="{BB962C8B-B14F-4D97-AF65-F5344CB8AC3E}">
        <p14:creationId xmlns:p14="http://schemas.microsoft.com/office/powerpoint/2010/main" val="17238693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0">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C79EF8-F60E-B1AF-3B25-52F6C4208FAE}"/>
              </a:ext>
            </a:extLst>
          </p:cNvPr>
          <p:cNvSpPr>
            <a:spLocks noGrp="1"/>
          </p:cNvSpPr>
          <p:nvPr>
            <p:ph type="title"/>
          </p:nvPr>
        </p:nvSpPr>
        <p:spPr>
          <a:xfrm>
            <a:off x="841248" y="251312"/>
            <a:ext cx="10506456" cy="1010264"/>
          </a:xfrm>
        </p:spPr>
        <p:txBody>
          <a:bodyPr anchor="ctr">
            <a:normAutofit/>
          </a:bodyPr>
          <a:lstStyle/>
          <a:p>
            <a:r>
              <a:rPr lang="en-US"/>
              <a:t>What Causes Instability in Few-shot Prompts?</a:t>
            </a:r>
            <a:endParaRPr lang="en-US" dirty="0"/>
          </a:p>
        </p:txBody>
      </p:sp>
      <p:sp>
        <p:nvSpPr>
          <p:cNvPr id="23" name="Rectangle 12">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14">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B365943-B5E0-8AF5-2109-17D8FE95B3B8}"/>
              </a:ext>
            </a:extLst>
          </p:cNvPr>
          <p:cNvSpPr>
            <a:spLocks/>
          </p:cNvSpPr>
          <p:nvPr/>
        </p:nvSpPr>
        <p:spPr>
          <a:xfrm>
            <a:off x="936609" y="3212065"/>
            <a:ext cx="10309638" cy="3023103"/>
          </a:xfrm>
          <a:prstGeom prst="rect">
            <a:avLst/>
          </a:prstGeom>
        </p:spPr>
        <p:txBody>
          <a:bodyPr/>
          <a:lstStyle/>
          <a:p>
            <a:pPr defTabSz="941832">
              <a:spcAft>
                <a:spcPts val="600"/>
              </a:spcAft>
            </a:pPr>
            <a:r>
              <a:rPr lang="en-US" sz="1854" kern="1200" dirty="0">
                <a:solidFill>
                  <a:schemeClr val="tx1"/>
                </a:solidFill>
                <a:latin typeface="+mn-lt"/>
                <a:ea typeface="+mn-ea"/>
                <a:cs typeface="+mn-cs"/>
              </a:rPr>
              <a:t>GPT-3 - the choice of prompt format, training examples, and even the order of the training examples can cause accuracy to vary from near chance to near state-of-the-art.</a:t>
            </a:r>
          </a:p>
          <a:p>
            <a:pPr defTabSz="941832">
              <a:spcAft>
                <a:spcPts val="600"/>
              </a:spcAft>
            </a:pPr>
            <a:endParaRPr lang="en-US" sz="1854" kern="1200" dirty="0">
              <a:solidFill>
                <a:schemeClr val="tx1"/>
              </a:solidFill>
              <a:latin typeface="+mn-lt"/>
              <a:ea typeface="+mn-ea"/>
              <a:cs typeface="+mn-cs"/>
            </a:endParaRPr>
          </a:p>
          <a:p>
            <a:pPr defTabSz="941832">
              <a:spcAft>
                <a:spcPts val="600"/>
              </a:spcAft>
            </a:pPr>
            <a:r>
              <a:rPr lang="en-US" sz="1854" kern="1200" dirty="0">
                <a:solidFill>
                  <a:schemeClr val="tx1"/>
                </a:solidFill>
                <a:latin typeface="+mn-lt"/>
                <a:ea typeface="+mn-ea"/>
                <a:cs typeface="+mn-cs"/>
              </a:rPr>
              <a:t>we show that the variance arises because LMs are biased towards outputting answers that are (1) frequent in the prompt (majority label bias), (2) towards the end of the prompt (recency bias), and (3) common in the pre-training data (common token bias).</a:t>
            </a:r>
            <a:endParaRPr lang="en-US" sz="1854" kern="1200" dirty="0">
              <a:solidFill>
                <a:schemeClr val="tx1"/>
              </a:solidFill>
              <a:latin typeface="+mn-lt"/>
              <a:ea typeface="+mn-ea"/>
              <a:cs typeface="+mn-cs"/>
              <a:hlinkClick r:id="" action="ppaction://noaction"/>
            </a:endParaRPr>
          </a:p>
          <a:p>
            <a:pPr>
              <a:spcAft>
                <a:spcPts val="600"/>
              </a:spcAft>
            </a:pPr>
            <a:endParaRPr lang="en-US" dirty="0">
              <a:hlinkClick r:id="" action="ppaction://noaction">
                <a:extLst>
                  <a:ext uri="{A12FA001-AC4F-418D-AE19-62706E023703}">
                    <ahyp:hlinkClr xmlns:ahyp="http://schemas.microsoft.com/office/drawing/2018/hyperlinkcolor" val="tx"/>
                  </a:ext>
                </a:extLst>
              </a:hlinkClick>
            </a:endParaRPr>
          </a:p>
        </p:txBody>
      </p:sp>
      <p:pic>
        <p:nvPicPr>
          <p:cNvPr id="4" name="Picture 3">
            <a:extLst>
              <a:ext uri="{FF2B5EF4-FFF2-40B4-BE49-F238E27FC236}">
                <a16:creationId xmlns:a16="http://schemas.microsoft.com/office/drawing/2014/main" id="{13895D6E-C323-B5A9-0A9E-0B1AC29C486F}"/>
              </a:ext>
            </a:extLst>
          </p:cNvPr>
          <p:cNvPicPr>
            <a:picLocks noChangeAspect="1"/>
          </p:cNvPicPr>
          <p:nvPr/>
        </p:nvPicPr>
        <p:blipFill>
          <a:blip r:embed="rId2"/>
          <a:stretch>
            <a:fillRect/>
          </a:stretch>
        </p:blipFill>
        <p:spPr>
          <a:xfrm>
            <a:off x="2319647" y="1650222"/>
            <a:ext cx="6509125" cy="1491807"/>
          </a:xfrm>
          <a:prstGeom prst="rect">
            <a:avLst/>
          </a:prstGeom>
        </p:spPr>
      </p:pic>
      <p:sp>
        <p:nvSpPr>
          <p:cNvPr id="6" name="TextBox 5">
            <a:extLst>
              <a:ext uri="{FF2B5EF4-FFF2-40B4-BE49-F238E27FC236}">
                <a16:creationId xmlns:a16="http://schemas.microsoft.com/office/drawing/2014/main" id="{94E6B428-9CBB-337F-0372-FB5504CBDCD1}"/>
              </a:ext>
            </a:extLst>
          </p:cNvPr>
          <p:cNvSpPr txBox="1"/>
          <p:nvPr/>
        </p:nvSpPr>
        <p:spPr>
          <a:xfrm>
            <a:off x="2370664" y="5852491"/>
            <a:ext cx="8112461" cy="382677"/>
          </a:xfrm>
          <a:prstGeom prst="rect">
            <a:avLst/>
          </a:prstGeom>
          <a:noFill/>
        </p:spPr>
        <p:txBody>
          <a:bodyPr wrap="square">
            <a:spAutoFit/>
          </a:bodyPr>
          <a:lstStyle/>
          <a:p>
            <a:pPr defTabSz="941832">
              <a:spcAft>
                <a:spcPts val="600"/>
              </a:spcAft>
            </a:pPr>
            <a:r>
              <a:rPr lang="en-US" sz="1854" kern="1200">
                <a:solidFill>
                  <a:schemeClr val="tx1"/>
                </a:solidFill>
                <a:latin typeface="+mn-lt"/>
                <a:ea typeface="+mn-ea"/>
                <a:cs typeface="+mn-cs"/>
                <a:hlinkClick r:id="rId3"/>
              </a:rPr>
              <a:t>http://proceedings.mlr.press/v139/zhao21c/zhao21c.pdf</a:t>
            </a:r>
            <a:r>
              <a:rPr lang="en-US" sz="1854" kern="1200">
                <a:solidFill>
                  <a:schemeClr val="tx1"/>
                </a:solidFill>
                <a:latin typeface="+mn-lt"/>
                <a:ea typeface="+mn-ea"/>
                <a:cs typeface="+mn-cs"/>
              </a:rPr>
              <a:t> </a:t>
            </a:r>
            <a:endParaRPr lang="en-US"/>
          </a:p>
        </p:txBody>
      </p:sp>
    </p:spTree>
    <p:extLst>
      <p:ext uri="{BB962C8B-B14F-4D97-AF65-F5344CB8AC3E}">
        <p14:creationId xmlns:p14="http://schemas.microsoft.com/office/powerpoint/2010/main" val="9518401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DBD256A5-F371-D826-04AB-30640CB5BBCC}"/>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67" name="Rectangle 66">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E49DE9-CC43-2D5E-49E7-CB8548622CA3}"/>
              </a:ext>
            </a:extLst>
          </p:cNvPr>
          <p:cNvSpPr>
            <a:spLocks noGrp="1"/>
          </p:cNvSpPr>
          <p:nvPr>
            <p:ph type="title"/>
          </p:nvPr>
        </p:nvSpPr>
        <p:spPr>
          <a:xfrm>
            <a:off x="838200" y="365125"/>
            <a:ext cx="10515600" cy="1325563"/>
          </a:xfrm>
        </p:spPr>
        <p:txBody>
          <a:bodyPr>
            <a:normAutofit/>
          </a:bodyPr>
          <a:lstStyle/>
          <a:p>
            <a:r>
              <a:rPr lang="en-US"/>
              <a:t>Majority Label Bias</a:t>
            </a:r>
          </a:p>
        </p:txBody>
      </p:sp>
      <p:graphicFrame>
        <p:nvGraphicFramePr>
          <p:cNvPr id="16" name="Content Placeholder 2">
            <a:extLst>
              <a:ext uri="{FF2B5EF4-FFF2-40B4-BE49-F238E27FC236}">
                <a16:creationId xmlns:a16="http://schemas.microsoft.com/office/drawing/2014/main" id="{8258DC58-EAD3-6534-EE43-8709B54C7EBB}"/>
              </a:ext>
            </a:extLst>
          </p:cNvPr>
          <p:cNvGraphicFramePr>
            <a:graphicFrameLocks noGrp="1"/>
          </p:cNvGraphicFramePr>
          <p:nvPr>
            <p:ph idx="1"/>
            <p:extLst>
              <p:ext uri="{D42A27DB-BD31-4B8C-83A1-F6EECF244321}">
                <p14:modId xmlns:p14="http://schemas.microsoft.com/office/powerpoint/2010/main" val="38389790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77293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D90E37-EF4B-D387-B697-6085DF18E8A1}"/>
              </a:ext>
            </a:extLst>
          </p:cNvPr>
          <p:cNvPicPr>
            <a:picLocks noChangeAspect="1"/>
          </p:cNvPicPr>
          <p:nvPr/>
        </p:nvPicPr>
        <p:blipFill rotWithShape="1">
          <a:blip r:embed="rId2"/>
          <a:srcRect b="15414"/>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6E98B7-7438-D712-C516-B6FE1F789625}"/>
              </a:ext>
            </a:extLst>
          </p:cNvPr>
          <p:cNvSpPr>
            <a:spLocks noGrp="1"/>
          </p:cNvSpPr>
          <p:nvPr>
            <p:ph type="title"/>
          </p:nvPr>
        </p:nvSpPr>
        <p:spPr>
          <a:xfrm>
            <a:off x="838200" y="365125"/>
            <a:ext cx="10515600" cy="1325563"/>
          </a:xfrm>
        </p:spPr>
        <p:txBody>
          <a:bodyPr>
            <a:normAutofit/>
          </a:bodyPr>
          <a:lstStyle/>
          <a:p>
            <a:r>
              <a:rPr lang="en-US" dirty="0"/>
              <a:t>Recency Bias</a:t>
            </a:r>
          </a:p>
        </p:txBody>
      </p:sp>
      <p:graphicFrame>
        <p:nvGraphicFramePr>
          <p:cNvPr id="5" name="Content Placeholder 2">
            <a:extLst>
              <a:ext uri="{FF2B5EF4-FFF2-40B4-BE49-F238E27FC236}">
                <a16:creationId xmlns:a16="http://schemas.microsoft.com/office/drawing/2014/main" id="{FDEA6C88-61C8-D2F8-E96B-26C25756E068}"/>
              </a:ext>
            </a:extLst>
          </p:cNvPr>
          <p:cNvGraphicFramePr>
            <a:graphicFrameLocks noGrp="1"/>
          </p:cNvGraphicFramePr>
          <p:nvPr>
            <p:ph idx="1"/>
            <p:extLst>
              <p:ext uri="{D42A27DB-BD31-4B8C-83A1-F6EECF244321}">
                <p14:modId xmlns:p14="http://schemas.microsoft.com/office/powerpoint/2010/main" val="36278017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57046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A770DC-994D-79B8-ADFD-D6CAC3FE9383}"/>
              </a:ext>
            </a:extLst>
          </p:cNvPr>
          <p:cNvSpPr>
            <a:spLocks noGrp="1"/>
          </p:cNvSpPr>
          <p:nvPr>
            <p:ph type="title"/>
          </p:nvPr>
        </p:nvSpPr>
        <p:spPr>
          <a:xfrm>
            <a:off x="1153618" y="1239927"/>
            <a:ext cx="4008586" cy="4680583"/>
          </a:xfrm>
        </p:spPr>
        <p:txBody>
          <a:bodyPr anchor="ctr">
            <a:normAutofit/>
          </a:bodyPr>
          <a:lstStyle/>
          <a:p>
            <a:r>
              <a:rPr lang="en-US" sz="4000" dirty="0"/>
              <a:t>Common Token Bias</a:t>
            </a:r>
          </a:p>
        </p:txBody>
      </p:sp>
      <p:sp>
        <p:nvSpPr>
          <p:cNvPr id="3" name="Content Placeholder 2">
            <a:extLst>
              <a:ext uri="{FF2B5EF4-FFF2-40B4-BE49-F238E27FC236}">
                <a16:creationId xmlns:a16="http://schemas.microsoft.com/office/drawing/2014/main" id="{B8B7746A-726B-EA23-076E-FA339FC7E277}"/>
              </a:ext>
            </a:extLst>
          </p:cNvPr>
          <p:cNvSpPr>
            <a:spLocks noGrp="1"/>
          </p:cNvSpPr>
          <p:nvPr>
            <p:ph idx="1"/>
          </p:nvPr>
        </p:nvSpPr>
        <p:spPr>
          <a:xfrm>
            <a:off x="4973595" y="1239927"/>
            <a:ext cx="6501822" cy="4680583"/>
          </a:xfrm>
        </p:spPr>
        <p:txBody>
          <a:bodyPr anchor="ctr">
            <a:normAutofit/>
          </a:bodyPr>
          <a:lstStyle/>
          <a:p>
            <a:r>
              <a:rPr lang="en-US" sz="2400" dirty="0"/>
              <a:t>GPT-3 is biased towards outputting tokens that are common in its pretraining distribution, which is likely suboptimal for the distribution of answers on the downstream task.</a:t>
            </a:r>
          </a:p>
          <a:p>
            <a:endParaRPr lang="en-US" sz="2400" dirty="0"/>
          </a:p>
          <a:p>
            <a:r>
              <a:rPr lang="en-US" sz="2400" dirty="0"/>
              <a:t>A simple case of this occurs for the LAMA fact retrieval dataset, where the model often predicts common entities such as “America” when the ground-truth answer is instead a rare entity.</a:t>
            </a:r>
          </a:p>
          <a:p>
            <a:endParaRPr lang="en-US" sz="2400" dirty="0"/>
          </a:p>
        </p:txBody>
      </p:sp>
    </p:spTree>
    <p:extLst>
      <p:ext uri="{BB962C8B-B14F-4D97-AF65-F5344CB8AC3E}">
        <p14:creationId xmlns:p14="http://schemas.microsoft.com/office/powerpoint/2010/main" val="41193783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23AEE-5617-509C-C5A3-22AA2B17F31B}"/>
              </a:ext>
            </a:extLst>
          </p:cNvPr>
          <p:cNvSpPr>
            <a:spLocks noGrp="1"/>
          </p:cNvSpPr>
          <p:nvPr>
            <p:ph type="title"/>
          </p:nvPr>
        </p:nvSpPr>
        <p:spPr/>
        <p:txBody>
          <a:bodyPr>
            <a:normAutofit/>
          </a:bodyPr>
          <a:lstStyle/>
          <a:p>
            <a:r>
              <a:rPr lang="en-US" sz="3600" dirty="0"/>
              <a:t>Order of few-shot examples affects prompt performance</a:t>
            </a:r>
          </a:p>
        </p:txBody>
      </p:sp>
      <p:sp>
        <p:nvSpPr>
          <p:cNvPr id="3" name="Content Placeholder 2">
            <a:extLst>
              <a:ext uri="{FF2B5EF4-FFF2-40B4-BE49-F238E27FC236}">
                <a16:creationId xmlns:a16="http://schemas.microsoft.com/office/drawing/2014/main" id="{0A4CECCB-C2AC-CDFC-1735-8CD504640770}"/>
              </a:ext>
            </a:extLst>
          </p:cNvPr>
          <p:cNvSpPr>
            <a:spLocks noGrp="1"/>
          </p:cNvSpPr>
          <p:nvPr>
            <p:ph idx="1"/>
          </p:nvPr>
        </p:nvSpPr>
        <p:spPr>
          <a:xfrm>
            <a:off x="902946" y="2166474"/>
            <a:ext cx="9950103" cy="3227250"/>
          </a:xfrm>
        </p:spPr>
        <p:txBody>
          <a:bodyPr>
            <a:normAutofit fontScale="92500" lnSpcReduction="20000"/>
          </a:bodyPr>
          <a:lstStyle/>
          <a:p>
            <a:r>
              <a:rPr lang="en-US" dirty="0"/>
              <a:t>This phenomenon is present across model sizes, irrelevant to a specific subset of samples, and that a given good permutation for one model is not transferable to another.</a:t>
            </a:r>
          </a:p>
          <a:p>
            <a:endParaRPr lang="en-US" dirty="0"/>
          </a:p>
          <a:p>
            <a:r>
              <a:rPr lang="en-US" dirty="0"/>
              <a:t>Proposed solution based on GPT-3</a:t>
            </a:r>
          </a:p>
          <a:p>
            <a:pPr lvl="1"/>
            <a:r>
              <a:rPr lang="en-US" dirty="0"/>
              <a:t> “we use the generative nature of language models to construct an artificial development set and based on entropy statistics of the candidate permutations on this set, we identify performant prompts. Our method yields a 13% relative improvement for GPT-family models across eleven different established text classification tasks.”</a:t>
            </a:r>
          </a:p>
        </p:txBody>
      </p:sp>
      <p:sp>
        <p:nvSpPr>
          <p:cNvPr id="6" name="TextBox 5">
            <a:extLst>
              <a:ext uri="{FF2B5EF4-FFF2-40B4-BE49-F238E27FC236}">
                <a16:creationId xmlns:a16="http://schemas.microsoft.com/office/drawing/2014/main" id="{CC87E914-E956-F9C8-A4CB-47DEA9F2FE8E}"/>
              </a:ext>
            </a:extLst>
          </p:cNvPr>
          <p:cNvSpPr txBox="1"/>
          <p:nvPr/>
        </p:nvSpPr>
        <p:spPr>
          <a:xfrm>
            <a:off x="838200" y="5841270"/>
            <a:ext cx="10141665" cy="461665"/>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Lu, Y., </a:t>
            </a:r>
            <a:r>
              <a:rPr lang="en-US" sz="1200" b="0" i="0" dirty="0" err="1">
                <a:solidFill>
                  <a:srgbClr val="222222"/>
                </a:solidFill>
                <a:effectLst/>
                <a:latin typeface="Arial" panose="020B0604020202020204" pitchFamily="34" charset="0"/>
              </a:rPr>
              <a:t>Bartolo</a:t>
            </a:r>
            <a:r>
              <a:rPr lang="en-US" sz="1200" b="0" i="0" dirty="0">
                <a:solidFill>
                  <a:srgbClr val="222222"/>
                </a:solidFill>
                <a:effectLst/>
                <a:latin typeface="Arial" panose="020B0604020202020204" pitchFamily="34" charset="0"/>
              </a:rPr>
              <a:t>, M., Moore, A., Riedel, S., &amp; </a:t>
            </a:r>
            <a:r>
              <a:rPr lang="en-US" sz="1200" b="0" i="0" dirty="0" err="1">
                <a:solidFill>
                  <a:srgbClr val="222222"/>
                </a:solidFill>
                <a:effectLst/>
                <a:latin typeface="Arial" panose="020B0604020202020204" pitchFamily="34" charset="0"/>
              </a:rPr>
              <a:t>Stenetorp</a:t>
            </a:r>
            <a:r>
              <a:rPr lang="en-US" sz="1200" b="0" i="0" dirty="0">
                <a:solidFill>
                  <a:srgbClr val="222222"/>
                </a:solidFill>
                <a:effectLst/>
                <a:latin typeface="Arial" panose="020B0604020202020204" pitchFamily="34" charset="0"/>
              </a:rPr>
              <a:t>, P. (2022, May). Fantastically Ordered Prompts and Where to Find Them: Overcoming Few-Shot Prompt Order Sensitivity. In </a:t>
            </a:r>
            <a:r>
              <a:rPr lang="en-US" sz="1200" b="0" i="1" dirty="0">
                <a:solidFill>
                  <a:srgbClr val="222222"/>
                </a:solidFill>
                <a:effectLst/>
                <a:latin typeface="Arial" panose="020B0604020202020204" pitchFamily="34" charset="0"/>
              </a:rPr>
              <a:t>Proceedings of ACL 2022 (Volume 1: Long Papers)</a:t>
            </a:r>
            <a:r>
              <a:rPr lang="en-US" sz="1200" b="0" i="0" dirty="0">
                <a:solidFill>
                  <a:srgbClr val="222222"/>
                </a:solidFill>
                <a:effectLst/>
                <a:latin typeface="Arial" panose="020B0604020202020204" pitchFamily="34" charset="0"/>
              </a:rPr>
              <a:t> (pp. 8086-8098).</a:t>
            </a:r>
            <a:endParaRPr lang="en-US" sz="1200" dirty="0"/>
          </a:p>
        </p:txBody>
      </p:sp>
    </p:spTree>
    <p:extLst>
      <p:ext uri="{BB962C8B-B14F-4D97-AF65-F5344CB8AC3E}">
        <p14:creationId xmlns:p14="http://schemas.microsoft.com/office/powerpoint/2010/main" val="3898440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F689AF-8372-7BF9-C19A-A06A9EA212E7}"/>
              </a:ext>
            </a:extLst>
          </p:cNvPr>
          <p:cNvSpPr>
            <a:spLocks noGrp="1"/>
          </p:cNvSpPr>
          <p:nvPr>
            <p:ph type="title"/>
          </p:nvPr>
        </p:nvSpPr>
        <p:spPr>
          <a:xfrm>
            <a:off x="1043631" y="809898"/>
            <a:ext cx="9942716" cy="1554480"/>
          </a:xfrm>
        </p:spPr>
        <p:txBody>
          <a:bodyPr anchor="ctr">
            <a:normAutofit/>
          </a:bodyPr>
          <a:lstStyle/>
          <a:p>
            <a:r>
              <a:rPr lang="en-US" sz="4800"/>
              <a:t>Summary of Empirical Evaluation of Prompt Strategies</a:t>
            </a:r>
          </a:p>
        </p:txBody>
      </p:sp>
      <p:sp>
        <p:nvSpPr>
          <p:cNvPr id="3" name="Content Placeholder 2">
            <a:extLst>
              <a:ext uri="{FF2B5EF4-FFF2-40B4-BE49-F238E27FC236}">
                <a16:creationId xmlns:a16="http://schemas.microsoft.com/office/drawing/2014/main" id="{57C4C449-2404-DA26-6E71-3F611A248766}"/>
              </a:ext>
            </a:extLst>
          </p:cNvPr>
          <p:cNvSpPr>
            <a:spLocks noGrp="1"/>
          </p:cNvSpPr>
          <p:nvPr>
            <p:ph idx="1"/>
          </p:nvPr>
        </p:nvSpPr>
        <p:spPr>
          <a:xfrm>
            <a:off x="1045028" y="3017522"/>
            <a:ext cx="9941319" cy="3124658"/>
          </a:xfrm>
        </p:spPr>
        <p:txBody>
          <a:bodyPr anchor="ctr">
            <a:normAutofit/>
          </a:bodyPr>
          <a:lstStyle/>
          <a:p>
            <a:r>
              <a:rPr lang="en-US" sz="2400" dirty="0"/>
              <a:t>Varied strength of evidence</a:t>
            </a:r>
          </a:p>
          <a:p>
            <a:r>
              <a:rPr lang="en-US" sz="2400" dirty="0"/>
              <a:t>Prompt successes are not guaranteed to generalize across LLMs or tasks</a:t>
            </a:r>
          </a:p>
          <a:p>
            <a:r>
              <a:rPr lang="en-US" sz="2400" dirty="0"/>
              <a:t>There seems consistent findings on effectiveness of Chain-of-Thought</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2140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D2AD35-846C-00BC-8C17-D89E7EFB95D9}"/>
              </a:ext>
            </a:extLst>
          </p:cNvPr>
          <p:cNvSpPr>
            <a:spLocks noGrp="1"/>
          </p:cNvSpPr>
          <p:nvPr>
            <p:ph type="title"/>
          </p:nvPr>
        </p:nvSpPr>
        <p:spPr>
          <a:xfrm>
            <a:off x="1043631" y="809898"/>
            <a:ext cx="9942716" cy="1554480"/>
          </a:xfrm>
        </p:spPr>
        <p:txBody>
          <a:bodyPr anchor="ctr">
            <a:normAutofit/>
          </a:bodyPr>
          <a:lstStyle/>
          <a:p>
            <a:r>
              <a:rPr lang="en-US" sz="4800" dirty="0"/>
              <a:t>Alternative strategy - use </a:t>
            </a:r>
            <a:r>
              <a:rPr lang="en-US" sz="4800" dirty="0" err="1"/>
              <a:t>ChatGPT</a:t>
            </a:r>
            <a:r>
              <a:rPr lang="en-US" sz="4800" dirty="0"/>
              <a:t> to generate synthetic data instead?</a:t>
            </a:r>
          </a:p>
        </p:txBody>
      </p:sp>
      <p:sp>
        <p:nvSpPr>
          <p:cNvPr id="3" name="Content Placeholder 2">
            <a:extLst>
              <a:ext uri="{FF2B5EF4-FFF2-40B4-BE49-F238E27FC236}">
                <a16:creationId xmlns:a16="http://schemas.microsoft.com/office/drawing/2014/main" id="{517BB2E0-85B9-6C2E-C0B7-3638EAC30B90}"/>
              </a:ext>
            </a:extLst>
          </p:cNvPr>
          <p:cNvSpPr>
            <a:spLocks noGrp="1"/>
          </p:cNvSpPr>
          <p:nvPr>
            <p:ph idx="1"/>
          </p:nvPr>
        </p:nvSpPr>
        <p:spPr>
          <a:xfrm>
            <a:off x="1045028" y="3017522"/>
            <a:ext cx="9941319" cy="3124658"/>
          </a:xfrm>
        </p:spPr>
        <p:txBody>
          <a:bodyPr anchor="ctr">
            <a:normAutofit/>
          </a:bodyPr>
          <a:lstStyle/>
          <a:p>
            <a:pPr marL="0" indent="0">
              <a:buNone/>
            </a:pPr>
            <a:r>
              <a:rPr lang="en-US" sz="2400" b="0" i="0" dirty="0">
                <a:effectLst/>
                <a:latin typeface="Arial" panose="020B0604020202020204" pitchFamily="34" charset="0"/>
              </a:rPr>
              <a:t>Tang, R., Han, X., Jiang, X., &amp; Hu, X. (2023). Does synthetic data generation of </a:t>
            </a:r>
            <a:r>
              <a:rPr lang="en-US" sz="2400" b="0" i="0" dirty="0" err="1">
                <a:effectLst/>
                <a:latin typeface="Arial" panose="020B0604020202020204" pitchFamily="34" charset="0"/>
              </a:rPr>
              <a:t>llms</a:t>
            </a:r>
            <a:r>
              <a:rPr lang="en-US" sz="2400" b="0" i="0" dirty="0">
                <a:effectLst/>
                <a:latin typeface="Arial" panose="020B0604020202020204" pitchFamily="34" charset="0"/>
              </a:rPr>
              <a:t> help clinical text mining?. </a:t>
            </a:r>
            <a:r>
              <a:rPr lang="en-US" sz="2400" b="0" i="1" dirty="0" err="1">
                <a:effectLst/>
                <a:latin typeface="Arial" panose="020B0604020202020204" pitchFamily="34" charset="0"/>
              </a:rPr>
              <a:t>arXiv</a:t>
            </a:r>
            <a:r>
              <a:rPr lang="en-US" sz="2400" b="0" i="1" dirty="0">
                <a:effectLst/>
                <a:latin typeface="Arial" panose="020B0604020202020204" pitchFamily="34" charset="0"/>
              </a:rPr>
              <a:t> preprint arXiv:2303.04360</a:t>
            </a:r>
            <a:r>
              <a:rPr lang="en-US" sz="2400" b="0" i="0" dirty="0">
                <a:effectLst/>
                <a:latin typeface="Arial" panose="020B0604020202020204" pitchFamily="34" charset="0"/>
              </a:rPr>
              <a:t>.</a:t>
            </a:r>
            <a:endParaRPr lang="en-US" sz="2400" dirty="0">
              <a:latin typeface="Arial" panose="020B0604020202020204" pitchFamily="34" charset="0"/>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99143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8F2988-2A80-57D2-F7EF-195A513DDE3E}"/>
              </a:ext>
            </a:extLst>
          </p:cNvPr>
          <p:cNvSpPr>
            <a:spLocks noGrp="1"/>
          </p:cNvSpPr>
          <p:nvPr>
            <p:ph idx="1"/>
          </p:nvPr>
        </p:nvSpPr>
        <p:spPr/>
        <p:txBody>
          <a:bodyPr/>
          <a:lstStyle/>
          <a:p>
            <a:r>
              <a:rPr lang="en-US" dirty="0"/>
              <a:t>Biomedical Named-Entity Recognition (NER) task</a:t>
            </a:r>
          </a:p>
          <a:p>
            <a:endParaRPr lang="en-US" dirty="0"/>
          </a:p>
          <a:p>
            <a:endParaRPr lang="en-US" dirty="0"/>
          </a:p>
          <a:p>
            <a:r>
              <a:rPr lang="en-US" dirty="0"/>
              <a:t>Biomedical Relation Extraction (RE) task</a:t>
            </a:r>
          </a:p>
          <a:p>
            <a:pPr marL="0" indent="0">
              <a:buNone/>
            </a:pPr>
            <a:endParaRPr lang="en-US" dirty="0"/>
          </a:p>
          <a:p>
            <a:pPr marL="0" indent="0">
              <a:buNone/>
            </a:pPr>
            <a:r>
              <a:rPr lang="en-US" dirty="0"/>
              <a:t> </a:t>
            </a:r>
          </a:p>
        </p:txBody>
      </p:sp>
      <p:sp>
        <p:nvSpPr>
          <p:cNvPr id="5" name="TextBox 4">
            <a:extLst>
              <a:ext uri="{FF2B5EF4-FFF2-40B4-BE49-F238E27FC236}">
                <a16:creationId xmlns:a16="http://schemas.microsoft.com/office/drawing/2014/main" id="{EC5465DF-DAFB-9A2E-2B59-B26A0248E99D}"/>
              </a:ext>
            </a:extLst>
          </p:cNvPr>
          <p:cNvSpPr txBox="1"/>
          <p:nvPr/>
        </p:nvSpPr>
        <p:spPr>
          <a:xfrm>
            <a:off x="1127309" y="2512709"/>
            <a:ext cx="9826170" cy="646331"/>
          </a:xfrm>
          <a:prstGeom prst="rect">
            <a:avLst/>
          </a:prstGeom>
          <a:noFill/>
        </p:spPr>
        <p:txBody>
          <a:bodyPr wrap="square">
            <a:spAutoFit/>
          </a:bodyPr>
          <a:lstStyle/>
          <a:p>
            <a:r>
              <a:rPr lang="en-US" dirty="0"/>
              <a:t>Sentence	“The symptoms suggest a possible case of </a:t>
            </a:r>
            <a:r>
              <a:rPr lang="en-US" b="1" dirty="0"/>
              <a:t>rheumatoid arthritis</a:t>
            </a:r>
            <a:r>
              <a:rPr lang="en-US" dirty="0"/>
              <a:t>.”</a:t>
            </a:r>
          </a:p>
          <a:p>
            <a:r>
              <a:rPr lang="en-US" dirty="0"/>
              <a:t>NER tagging	“O O O O O O O B-Disease I-Disease O”</a:t>
            </a:r>
          </a:p>
        </p:txBody>
      </p:sp>
      <p:sp>
        <p:nvSpPr>
          <p:cNvPr id="6" name="TextBox 5">
            <a:extLst>
              <a:ext uri="{FF2B5EF4-FFF2-40B4-BE49-F238E27FC236}">
                <a16:creationId xmlns:a16="http://schemas.microsoft.com/office/drawing/2014/main" id="{812CF8F7-CD28-143D-6D4F-E443447D8CFB}"/>
              </a:ext>
            </a:extLst>
          </p:cNvPr>
          <p:cNvSpPr txBox="1"/>
          <p:nvPr/>
        </p:nvSpPr>
        <p:spPr>
          <a:xfrm>
            <a:off x="1127309" y="4099763"/>
            <a:ext cx="9826170" cy="646331"/>
          </a:xfrm>
          <a:prstGeom prst="rect">
            <a:avLst/>
          </a:prstGeom>
          <a:noFill/>
        </p:spPr>
        <p:txBody>
          <a:bodyPr wrap="square">
            <a:spAutoFit/>
          </a:bodyPr>
          <a:lstStyle/>
          <a:p>
            <a:r>
              <a:rPr lang="en-US" dirty="0"/>
              <a:t>Sentence	“Smoking </a:t>
            </a:r>
            <a:r>
              <a:rPr lang="en-US" b="1" dirty="0"/>
              <a:t>causes</a:t>
            </a:r>
            <a:r>
              <a:rPr lang="en-US" dirty="0"/>
              <a:t> cancer”</a:t>
            </a:r>
          </a:p>
          <a:p>
            <a:r>
              <a:rPr lang="en-US" dirty="0"/>
              <a:t>Relation		e1=“smoking”, e2=“cancer”, r= causal</a:t>
            </a:r>
          </a:p>
        </p:txBody>
      </p:sp>
      <p:sp>
        <p:nvSpPr>
          <p:cNvPr id="7" name="Title 6">
            <a:extLst>
              <a:ext uri="{FF2B5EF4-FFF2-40B4-BE49-F238E27FC236}">
                <a16:creationId xmlns:a16="http://schemas.microsoft.com/office/drawing/2014/main" id="{5D7FAD55-4A9E-7B5B-6338-A7658C4425EE}"/>
              </a:ext>
            </a:extLst>
          </p:cNvPr>
          <p:cNvSpPr>
            <a:spLocks noGrp="1"/>
          </p:cNvSpPr>
          <p:nvPr>
            <p:ph type="title"/>
          </p:nvPr>
        </p:nvSpPr>
        <p:spPr/>
        <p:txBody>
          <a:bodyPr/>
          <a:lstStyle/>
          <a:p>
            <a:r>
              <a:rPr lang="en-US" dirty="0"/>
              <a:t>Biomedical text mining</a:t>
            </a:r>
          </a:p>
        </p:txBody>
      </p:sp>
    </p:spTree>
    <p:extLst>
      <p:ext uri="{BB962C8B-B14F-4D97-AF65-F5344CB8AC3E}">
        <p14:creationId xmlns:p14="http://schemas.microsoft.com/office/powerpoint/2010/main" val="28472710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F381E8-9C11-AE83-0567-5854D44D2638}"/>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100" kern="1200">
                <a:solidFill>
                  <a:schemeClr val="tx1"/>
                </a:solidFill>
                <a:latin typeface="+mj-lt"/>
                <a:ea typeface="+mj-ea"/>
                <a:cs typeface="+mj-cs"/>
              </a:rPr>
              <a:t>Benchmarking LLM on Biomedical NER and RE tasks – direct use of ChatGPT with zero-shot </a:t>
            </a:r>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051697E-8F99-412A-1AC3-D825EE53A5C2}"/>
              </a:ext>
            </a:extLst>
          </p:cNvPr>
          <p:cNvSpPr txBox="1"/>
          <p:nvPr/>
        </p:nvSpPr>
        <p:spPr>
          <a:xfrm>
            <a:off x="793661" y="2599509"/>
            <a:ext cx="4530898" cy="3639450"/>
          </a:xfrm>
          <a:prstGeom prst="rect">
            <a:avLst/>
          </a:prstGeom>
        </p:spPr>
        <p:txBody>
          <a:bodyPr vert="horz" lIns="91440" tIns="45720" rIns="91440" bIns="45720" rtlCol="0" anchor="ctr">
            <a:normAutofit/>
          </a:bodyPr>
          <a:lstStyle/>
          <a:p>
            <a:pPr>
              <a:lnSpc>
                <a:spcPct val="90000"/>
              </a:lnSpc>
              <a:spcAft>
                <a:spcPts val="600"/>
              </a:spcAft>
            </a:pPr>
            <a:r>
              <a:rPr lang="en-US" sz="2000" dirty="0"/>
              <a:t>“we asked </a:t>
            </a:r>
            <a:r>
              <a:rPr lang="en-US" sz="2000" dirty="0" err="1"/>
              <a:t>ChatGPT</a:t>
            </a:r>
            <a:r>
              <a:rPr lang="en-US" sz="2000" dirty="0"/>
              <a:t> to provide us with five concise templates that could be used to address biological NER and RE tasks. After testing the generated prompts on a validation set, we selected the most effective ones and added instructions for adapting them to suit downstream datasets, prompts are shown in Table 1.”</a:t>
            </a:r>
          </a:p>
        </p:txBody>
      </p:sp>
      <p:pic>
        <p:nvPicPr>
          <p:cNvPr id="4" name="Content Placeholder 3">
            <a:extLst>
              <a:ext uri="{FF2B5EF4-FFF2-40B4-BE49-F238E27FC236}">
                <a16:creationId xmlns:a16="http://schemas.microsoft.com/office/drawing/2014/main" id="{5C52E230-E061-3E4F-4ECA-895376312252}"/>
              </a:ext>
            </a:extLst>
          </p:cNvPr>
          <p:cNvPicPr>
            <a:picLocks noGrp="1" noChangeAspect="1"/>
          </p:cNvPicPr>
          <p:nvPr>
            <p:ph idx="1"/>
          </p:nvPr>
        </p:nvPicPr>
        <p:blipFill>
          <a:blip r:embed="rId2"/>
          <a:stretch>
            <a:fillRect/>
          </a:stretch>
        </p:blipFill>
        <p:spPr>
          <a:xfrm>
            <a:off x="5911532" y="3530209"/>
            <a:ext cx="5150277" cy="1622336"/>
          </a:xfrm>
          <a:prstGeom prst="rect">
            <a:avLst/>
          </a:prstGeom>
        </p:spPr>
      </p:pic>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98742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6B0A391-C34D-F47D-7D3A-E519B0B7A50B}"/>
              </a:ext>
            </a:extLst>
          </p:cNvPr>
          <p:cNvSpPr>
            <a:spLocks noGrp="1"/>
          </p:cNvSpPr>
          <p:nvPr>
            <p:ph type="title"/>
          </p:nvPr>
        </p:nvSpPr>
        <p:spPr>
          <a:xfrm>
            <a:off x="489098" y="1106034"/>
            <a:ext cx="5019074" cy="3204134"/>
          </a:xfrm>
        </p:spPr>
        <p:txBody>
          <a:bodyPr vert="horz" lIns="91440" tIns="45720" rIns="91440" bIns="45720" rtlCol="0" anchor="b">
            <a:normAutofit/>
          </a:bodyPr>
          <a:lstStyle/>
          <a:p>
            <a:r>
              <a:rPr lang="en-US" sz="3600" dirty="0"/>
              <a:t>Zero-shot </a:t>
            </a:r>
            <a:r>
              <a:rPr lang="en-US" sz="3600" dirty="0" err="1"/>
              <a:t>ChatGPT</a:t>
            </a:r>
            <a:r>
              <a:rPr lang="en-US" sz="3600" dirty="0"/>
              <a:t> did not beat SOTA models particularly trained for NER and RE tasks</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04EA25DE-C6B9-8CD7-4F7C-EF61F4E6A4EA}"/>
              </a:ext>
            </a:extLst>
          </p:cNvPr>
          <p:cNvPicPr>
            <a:picLocks noChangeAspect="1"/>
          </p:cNvPicPr>
          <p:nvPr/>
        </p:nvPicPr>
        <p:blipFill>
          <a:blip r:embed="rId2"/>
          <a:stretch>
            <a:fillRect/>
          </a:stretch>
        </p:blipFill>
        <p:spPr>
          <a:xfrm>
            <a:off x="6994071" y="820076"/>
            <a:ext cx="4708831" cy="2354414"/>
          </a:xfrm>
          <a:prstGeom prst="rect">
            <a:avLst/>
          </a:prstGeom>
        </p:spPr>
      </p:pic>
      <p:sp>
        <p:nvSpPr>
          <p:cNvPr id="20"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C51993D5-9608-12E0-D7AF-9C34BA58FA98}"/>
              </a:ext>
            </a:extLst>
          </p:cNvPr>
          <p:cNvPicPr>
            <a:picLocks noChangeAspect="1"/>
          </p:cNvPicPr>
          <p:nvPr/>
        </p:nvPicPr>
        <p:blipFill>
          <a:blip r:embed="rId3"/>
          <a:stretch>
            <a:fillRect/>
          </a:stretch>
        </p:blipFill>
        <p:spPr>
          <a:xfrm>
            <a:off x="6994071" y="3838878"/>
            <a:ext cx="4708833" cy="2166062"/>
          </a:xfrm>
          <a:prstGeom prst="rect">
            <a:avLst/>
          </a:prstGeom>
        </p:spPr>
      </p:pic>
    </p:spTree>
    <p:extLst>
      <p:ext uri="{BB962C8B-B14F-4D97-AF65-F5344CB8AC3E}">
        <p14:creationId xmlns:p14="http://schemas.microsoft.com/office/powerpoint/2010/main" val="3776131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315D3-FFD8-4832-440C-8B38197059FB}"/>
              </a:ext>
            </a:extLst>
          </p:cNvPr>
          <p:cNvSpPr>
            <a:spLocks noGrp="1"/>
          </p:cNvSpPr>
          <p:nvPr>
            <p:ph type="title"/>
          </p:nvPr>
        </p:nvSpPr>
        <p:spPr/>
        <p:txBody>
          <a:bodyPr/>
          <a:lstStyle/>
          <a:p>
            <a:r>
              <a:rPr lang="en-US" dirty="0"/>
              <a:t>Two ”Sea Changes”</a:t>
            </a:r>
          </a:p>
        </p:txBody>
      </p:sp>
      <p:sp>
        <p:nvSpPr>
          <p:cNvPr id="3" name="Content Placeholder 2">
            <a:extLst>
              <a:ext uri="{FF2B5EF4-FFF2-40B4-BE49-F238E27FC236}">
                <a16:creationId xmlns:a16="http://schemas.microsoft.com/office/drawing/2014/main" id="{7B0244FF-DF91-DE49-F245-8D7E100EFCBD}"/>
              </a:ext>
            </a:extLst>
          </p:cNvPr>
          <p:cNvSpPr>
            <a:spLocks noGrp="1"/>
          </p:cNvSpPr>
          <p:nvPr>
            <p:ph idx="1"/>
          </p:nvPr>
        </p:nvSpPr>
        <p:spPr/>
        <p:txBody>
          <a:bodyPr/>
          <a:lstStyle/>
          <a:p>
            <a:r>
              <a:rPr lang="en-US" dirty="0"/>
              <a:t>First sea change - 2017-2019 shift from fully-supervised paradigm to pre-train and fine-tune paradigm</a:t>
            </a:r>
          </a:p>
          <a:p>
            <a:endParaRPr lang="en-US" sz="800" dirty="0"/>
          </a:p>
          <a:p>
            <a:pPr lvl="1"/>
            <a:r>
              <a:rPr lang="en-US" dirty="0"/>
              <a:t>Language Models (LMs) are trained on large datasets, in the process learning robust general-purpose features of the language it is modeling.</a:t>
            </a:r>
          </a:p>
          <a:p>
            <a:pPr lvl="1"/>
            <a:endParaRPr lang="en-US" sz="800" dirty="0"/>
          </a:p>
          <a:p>
            <a:pPr lvl="1"/>
            <a:r>
              <a:rPr lang="en-US" dirty="0"/>
              <a:t>Pre-trained LMs will then be adapted to different downstream tasks by introducing additional parameters and fine-tuning them using task-specific objective functions</a:t>
            </a:r>
          </a:p>
          <a:p>
            <a:pPr lvl="1"/>
            <a:endParaRPr lang="en-US" sz="800" dirty="0"/>
          </a:p>
          <a:p>
            <a:pPr lvl="1"/>
            <a:r>
              <a:rPr lang="en-US" dirty="0"/>
              <a:t>Within this paradigm, the focus shifted to </a:t>
            </a:r>
            <a:r>
              <a:rPr lang="en-US" b="1" dirty="0"/>
              <a:t>objective engineering</a:t>
            </a:r>
            <a:r>
              <a:rPr lang="en-US" dirty="0"/>
              <a:t>.</a:t>
            </a:r>
          </a:p>
        </p:txBody>
      </p:sp>
      <p:sp>
        <p:nvSpPr>
          <p:cNvPr id="4" name="TextBox 3">
            <a:extLst>
              <a:ext uri="{FF2B5EF4-FFF2-40B4-BE49-F238E27FC236}">
                <a16:creationId xmlns:a16="http://schemas.microsoft.com/office/drawing/2014/main" id="{1A1F2CF7-8CC5-C24F-9E90-D186AD074453}"/>
              </a:ext>
            </a:extLst>
          </p:cNvPr>
          <p:cNvSpPr txBox="1"/>
          <p:nvPr/>
        </p:nvSpPr>
        <p:spPr>
          <a:xfrm>
            <a:off x="1102824" y="6111455"/>
            <a:ext cx="10515600" cy="632806"/>
          </a:xfrm>
          <a:prstGeom prst="rect">
            <a:avLst/>
          </a:prstGeom>
        </p:spPr>
        <p:txBody>
          <a:bodyPr vert="horz" lIns="91440" tIns="45720" rIns="91440" bIns="45720" rtlCol="0">
            <a:normAutofit/>
          </a:bodyPr>
          <a:lstStyle/>
          <a:p>
            <a:pPr>
              <a:lnSpc>
                <a:spcPct val="90000"/>
              </a:lnSpc>
              <a:spcAft>
                <a:spcPts val="600"/>
              </a:spcAft>
            </a:pPr>
            <a:r>
              <a:rPr lang="en-US" sz="1200" b="0" i="0" dirty="0">
                <a:effectLst/>
              </a:rPr>
              <a:t>Liu, P., Yuan, W., Fu, J., Jiang, Z., Hayashi, H., &amp; </a:t>
            </a:r>
            <a:r>
              <a:rPr lang="en-US" sz="1200" b="0" i="0" dirty="0" err="1">
                <a:effectLst/>
              </a:rPr>
              <a:t>Neubig</a:t>
            </a:r>
            <a:r>
              <a:rPr lang="en-US" sz="1200" b="0" i="0" dirty="0">
                <a:effectLst/>
              </a:rPr>
              <a:t>, G. (2023). Pre-train, prompt, and predict: A systematic survey of prompting methods in natural language processing. </a:t>
            </a:r>
            <a:r>
              <a:rPr lang="en-US" sz="1200" b="0" i="1" dirty="0">
                <a:effectLst/>
              </a:rPr>
              <a:t>ACM Computing Surveys</a:t>
            </a:r>
            <a:r>
              <a:rPr lang="en-US" sz="1200" b="0" i="0" dirty="0">
                <a:effectLst/>
              </a:rPr>
              <a:t>, </a:t>
            </a:r>
            <a:r>
              <a:rPr lang="en-US" sz="1200" b="0" i="1" dirty="0">
                <a:effectLst/>
              </a:rPr>
              <a:t>55</a:t>
            </a:r>
            <a:r>
              <a:rPr lang="en-US" sz="1200" b="0" i="0" dirty="0">
                <a:effectLst/>
              </a:rPr>
              <a:t>(9), 1-35.</a:t>
            </a:r>
            <a:endParaRPr lang="en-US" sz="1200" dirty="0"/>
          </a:p>
        </p:txBody>
      </p:sp>
    </p:spTree>
    <p:extLst>
      <p:ext uri="{BB962C8B-B14F-4D97-AF65-F5344CB8AC3E}">
        <p14:creationId xmlns:p14="http://schemas.microsoft.com/office/powerpoint/2010/main" val="26732164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6">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1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0" name="Rectangle 1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0CA7FF-D376-2333-D295-E0122EFBFAD7}"/>
              </a:ext>
            </a:extLst>
          </p:cNvPr>
          <p:cNvSpPr>
            <a:spLocks noGrp="1"/>
          </p:cNvSpPr>
          <p:nvPr>
            <p:ph type="title"/>
          </p:nvPr>
        </p:nvSpPr>
        <p:spPr>
          <a:xfrm>
            <a:off x="1043631" y="809898"/>
            <a:ext cx="9942716" cy="1554480"/>
          </a:xfrm>
        </p:spPr>
        <p:txBody>
          <a:bodyPr anchor="ctr">
            <a:normAutofit/>
          </a:bodyPr>
          <a:lstStyle/>
          <a:p>
            <a:r>
              <a:rPr lang="en-US"/>
              <a:t>New approach - use ChatGPT to generate synthetic data and then train local models</a:t>
            </a:r>
          </a:p>
        </p:txBody>
      </p:sp>
      <p:sp>
        <p:nvSpPr>
          <p:cNvPr id="3" name="Content Placeholder 2">
            <a:extLst>
              <a:ext uri="{FF2B5EF4-FFF2-40B4-BE49-F238E27FC236}">
                <a16:creationId xmlns:a16="http://schemas.microsoft.com/office/drawing/2014/main" id="{C82C2876-6F86-3B5F-7B47-00D27013525D}"/>
              </a:ext>
            </a:extLst>
          </p:cNvPr>
          <p:cNvSpPr>
            <a:spLocks noGrp="1"/>
          </p:cNvSpPr>
          <p:nvPr>
            <p:ph idx="1"/>
          </p:nvPr>
        </p:nvSpPr>
        <p:spPr>
          <a:xfrm>
            <a:off x="1045028" y="3017522"/>
            <a:ext cx="10805838" cy="3124658"/>
          </a:xfrm>
        </p:spPr>
        <p:txBody>
          <a:bodyPr anchor="ctr">
            <a:noAutofit/>
          </a:bodyPr>
          <a:lstStyle/>
          <a:p>
            <a:r>
              <a:rPr lang="en-US" sz="2000" dirty="0"/>
              <a:t>This approach requires only a few examples (seeds) to generate the entire training dataset.</a:t>
            </a:r>
          </a:p>
          <a:p>
            <a:r>
              <a:rPr lang="en-US" sz="2000" dirty="0"/>
              <a:t>The local model can address privacy concerns since the synthetic data contains no patient-sensitive information.</a:t>
            </a:r>
          </a:p>
          <a:p>
            <a:r>
              <a:rPr lang="en-US" sz="2000" dirty="0"/>
              <a:t>Ask </a:t>
            </a:r>
            <a:r>
              <a:rPr lang="en-US" sz="2000" dirty="0" err="1"/>
              <a:t>ChatGPT</a:t>
            </a:r>
            <a:r>
              <a:rPr lang="en-US" sz="2000" dirty="0"/>
              <a:t> to generate prompt – “Provide five concise prompts or templates that can be used to generate data samples of [Task Descriptions].”</a:t>
            </a:r>
          </a:p>
          <a:p>
            <a:r>
              <a:rPr lang="en-US" sz="2000" dirty="0"/>
              <a:t>Then use each prompt to generate 10 data samples, compare their quality and select the best prompt.</a:t>
            </a:r>
          </a:p>
          <a:p>
            <a:r>
              <a:rPr lang="en-US" sz="2000" dirty="0"/>
              <a:t>Repeated this process, asking </a:t>
            </a:r>
            <a:r>
              <a:rPr lang="en-US" sz="2000" dirty="0" err="1"/>
              <a:t>ChatGPT</a:t>
            </a:r>
            <a:r>
              <a:rPr lang="en-US" sz="2000" dirty="0"/>
              <a:t> to augment five prompts based on the previous best prompt until we arrived at the optimal prompt for data generation after three rounds of testing.</a:t>
            </a:r>
          </a:p>
        </p:txBody>
      </p:sp>
      <p:cxnSp>
        <p:nvCxnSpPr>
          <p:cNvPr id="26" name="Straight Connector 2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4078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DEC6-373C-8233-0E98-12EA8D3A5F26}"/>
              </a:ext>
            </a:extLst>
          </p:cNvPr>
          <p:cNvSpPr>
            <a:spLocks noGrp="1"/>
          </p:cNvSpPr>
          <p:nvPr>
            <p:ph type="title"/>
          </p:nvPr>
        </p:nvSpPr>
        <p:spPr/>
        <p:txBody>
          <a:bodyPr/>
          <a:lstStyle/>
          <a:p>
            <a:r>
              <a:rPr lang="en-US"/>
              <a:t>Workflow</a:t>
            </a:r>
            <a:endParaRPr lang="en-US" dirty="0"/>
          </a:p>
        </p:txBody>
      </p:sp>
      <p:pic>
        <p:nvPicPr>
          <p:cNvPr id="4" name="Picture 3">
            <a:extLst>
              <a:ext uri="{FF2B5EF4-FFF2-40B4-BE49-F238E27FC236}">
                <a16:creationId xmlns:a16="http://schemas.microsoft.com/office/drawing/2014/main" id="{AE911766-8D3D-D3CA-B65C-ED8C10B46E37}"/>
              </a:ext>
            </a:extLst>
          </p:cNvPr>
          <p:cNvPicPr>
            <a:picLocks noChangeAspect="1"/>
          </p:cNvPicPr>
          <p:nvPr/>
        </p:nvPicPr>
        <p:blipFill>
          <a:blip r:embed="rId2"/>
          <a:stretch>
            <a:fillRect/>
          </a:stretch>
        </p:blipFill>
        <p:spPr>
          <a:xfrm>
            <a:off x="2014491" y="1603793"/>
            <a:ext cx="7772400" cy="2042867"/>
          </a:xfrm>
          <a:prstGeom prst="rect">
            <a:avLst/>
          </a:prstGeom>
        </p:spPr>
      </p:pic>
      <p:pic>
        <p:nvPicPr>
          <p:cNvPr id="5" name="Picture 4">
            <a:extLst>
              <a:ext uri="{FF2B5EF4-FFF2-40B4-BE49-F238E27FC236}">
                <a16:creationId xmlns:a16="http://schemas.microsoft.com/office/drawing/2014/main" id="{E2C1A90C-7A93-446B-7DEB-72AABD202943}"/>
              </a:ext>
            </a:extLst>
          </p:cNvPr>
          <p:cNvPicPr>
            <a:picLocks noChangeAspect="1"/>
          </p:cNvPicPr>
          <p:nvPr/>
        </p:nvPicPr>
        <p:blipFill>
          <a:blip r:embed="rId3"/>
          <a:stretch>
            <a:fillRect/>
          </a:stretch>
        </p:blipFill>
        <p:spPr>
          <a:xfrm>
            <a:off x="2698072" y="3840917"/>
            <a:ext cx="6135210" cy="2398103"/>
          </a:xfrm>
          <a:prstGeom prst="rect">
            <a:avLst/>
          </a:prstGeom>
        </p:spPr>
      </p:pic>
    </p:spTree>
    <p:extLst>
      <p:ext uri="{BB962C8B-B14F-4D97-AF65-F5344CB8AC3E}">
        <p14:creationId xmlns:p14="http://schemas.microsoft.com/office/powerpoint/2010/main" val="16313989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AC4734-FD35-6096-0B3C-9A4291A63DAD}"/>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2600" kern="1200">
                <a:solidFill>
                  <a:schemeClr val="tx1"/>
                </a:solidFill>
                <a:latin typeface="+mj-lt"/>
                <a:ea typeface="+mj-ea"/>
                <a:cs typeface="+mj-cs"/>
              </a:rPr>
              <a:t>NER performance: </a:t>
            </a:r>
            <a:br>
              <a:rPr lang="en-US" sz="2600" kern="1200">
                <a:solidFill>
                  <a:schemeClr val="tx1"/>
                </a:solidFill>
                <a:latin typeface="+mj-lt"/>
                <a:ea typeface="+mj-ea"/>
                <a:cs typeface="+mj-cs"/>
              </a:rPr>
            </a:br>
            <a:r>
              <a:rPr lang="en-US" sz="2600" kern="1200">
                <a:solidFill>
                  <a:schemeClr val="tx1"/>
                </a:solidFill>
                <a:latin typeface="+mj-lt"/>
                <a:ea typeface="+mj-ea"/>
                <a:cs typeface="+mj-cs"/>
              </a:rPr>
              <a:t>zero-shot chatGPT &lt;&lt; fine-tuned on synthetic data &lt; fine-tuned on original data</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0CDB1ED-32B4-FF36-AF8A-16DAC1571042}"/>
              </a:ext>
            </a:extLst>
          </p:cNvPr>
          <p:cNvPicPr>
            <a:picLocks noChangeAspect="1"/>
          </p:cNvPicPr>
          <p:nvPr/>
        </p:nvPicPr>
        <p:blipFill>
          <a:blip r:embed="rId2"/>
          <a:stretch>
            <a:fillRect/>
          </a:stretch>
        </p:blipFill>
        <p:spPr>
          <a:xfrm>
            <a:off x="1899911" y="2633472"/>
            <a:ext cx="8389129" cy="3586353"/>
          </a:xfrm>
          <a:prstGeom prst="rect">
            <a:avLst/>
          </a:prstGeom>
        </p:spPr>
      </p:pic>
    </p:spTree>
    <p:extLst>
      <p:ext uri="{BB962C8B-B14F-4D97-AF65-F5344CB8AC3E}">
        <p14:creationId xmlns:p14="http://schemas.microsoft.com/office/powerpoint/2010/main" val="1324794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D1EBE1-FD8F-E468-E482-6C1D230F0036}"/>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2600" kern="1200">
                <a:solidFill>
                  <a:schemeClr val="tx1"/>
                </a:solidFill>
                <a:latin typeface="+mj-lt"/>
                <a:ea typeface="+mj-ea"/>
                <a:cs typeface="+mj-cs"/>
              </a:rPr>
              <a:t>RE performance: </a:t>
            </a:r>
            <a:br>
              <a:rPr lang="en-US" sz="2600" kern="1200">
                <a:solidFill>
                  <a:schemeClr val="tx1"/>
                </a:solidFill>
                <a:latin typeface="+mj-lt"/>
                <a:ea typeface="+mj-ea"/>
                <a:cs typeface="+mj-cs"/>
              </a:rPr>
            </a:br>
            <a:r>
              <a:rPr lang="en-US" sz="2600" kern="1200">
                <a:solidFill>
                  <a:schemeClr val="tx1"/>
                </a:solidFill>
                <a:latin typeface="+mj-lt"/>
                <a:ea typeface="+mj-ea"/>
                <a:cs typeface="+mj-cs"/>
              </a:rPr>
              <a:t>zero-shot chatGPT &lt; fine-tuned on synthetic data &lt; fine-tuned on original data</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8610C93-A797-E7D1-C918-309493BCB455}"/>
              </a:ext>
            </a:extLst>
          </p:cNvPr>
          <p:cNvPicPr>
            <a:picLocks noChangeAspect="1"/>
          </p:cNvPicPr>
          <p:nvPr/>
        </p:nvPicPr>
        <p:blipFill>
          <a:blip r:embed="rId2"/>
          <a:stretch>
            <a:fillRect/>
          </a:stretch>
        </p:blipFill>
        <p:spPr>
          <a:xfrm>
            <a:off x="1007449" y="2633472"/>
            <a:ext cx="10174053" cy="3586353"/>
          </a:xfrm>
          <a:prstGeom prst="rect">
            <a:avLst/>
          </a:prstGeom>
        </p:spPr>
      </p:pic>
    </p:spTree>
    <p:extLst>
      <p:ext uri="{BB962C8B-B14F-4D97-AF65-F5344CB8AC3E}">
        <p14:creationId xmlns:p14="http://schemas.microsoft.com/office/powerpoint/2010/main" val="1937970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5A4AE5-8657-E4B8-6AAF-4AC9D211F5C6}"/>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Can LLMs reason?</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CF4C30C1-DC19-2F9A-35D8-8E95CFBECE01}"/>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hlinkClick r:id="rId2"/>
              </a:rPr>
              <a:t>https://arxiv.org/abs/2309.14402</a:t>
            </a:r>
            <a:r>
              <a:rPr lang="en-US"/>
              <a:t> </a:t>
            </a:r>
          </a:p>
        </p:txBody>
      </p:sp>
      <p:pic>
        <p:nvPicPr>
          <p:cNvPr id="4" name="Picture 3">
            <a:extLst>
              <a:ext uri="{FF2B5EF4-FFF2-40B4-BE49-F238E27FC236}">
                <a16:creationId xmlns:a16="http://schemas.microsoft.com/office/drawing/2014/main" id="{4DB3ADC3-E332-69F7-4B34-7486924FC129}"/>
              </a:ext>
            </a:extLst>
          </p:cNvPr>
          <p:cNvPicPr>
            <a:picLocks noChangeAspect="1"/>
          </p:cNvPicPr>
          <p:nvPr/>
        </p:nvPicPr>
        <p:blipFill>
          <a:blip r:embed="rId3"/>
          <a:stretch>
            <a:fillRect/>
          </a:stretch>
        </p:blipFill>
        <p:spPr>
          <a:xfrm>
            <a:off x="557784" y="2857088"/>
            <a:ext cx="11164824" cy="3237799"/>
          </a:xfrm>
          <a:prstGeom prst="rect">
            <a:avLst/>
          </a:prstGeom>
        </p:spPr>
      </p:pic>
    </p:spTree>
    <p:extLst>
      <p:ext uri="{BB962C8B-B14F-4D97-AF65-F5344CB8AC3E}">
        <p14:creationId xmlns:p14="http://schemas.microsoft.com/office/powerpoint/2010/main" val="15499745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4F6908-4BBD-E3CF-B8BC-5C08F35DD14B}"/>
              </a:ext>
            </a:extLst>
          </p:cNvPr>
          <p:cNvSpPr>
            <a:spLocks noGrp="1"/>
          </p:cNvSpPr>
          <p:nvPr>
            <p:ph type="title"/>
          </p:nvPr>
        </p:nvSpPr>
        <p:spPr>
          <a:xfrm>
            <a:off x="1043631" y="809898"/>
            <a:ext cx="9942716" cy="1554480"/>
          </a:xfrm>
        </p:spPr>
        <p:txBody>
          <a:bodyPr anchor="ctr">
            <a:normAutofit/>
          </a:bodyPr>
          <a:lstStyle/>
          <a:p>
            <a:r>
              <a:rPr lang="en-US" sz="4800"/>
              <a:t>Knowledge Retrieval</a:t>
            </a:r>
          </a:p>
        </p:txBody>
      </p:sp>
      <p:sp>
        <p:nvSpPr>
          <p:cNvPr id="6" name="Content Placeholder 5">
            <a:extLst>
              <a:ext uri="{FF2B5EF4-FFF2-40B4-BE49-F238E27FC236}">
                <a16:creationId xmlns:a16="http://schemas.microsoft.com/office/drawing/2014/main" id="{D76724BA-0647-73E2-F10C-1AF763EE549A}"/>
              </a:ext>
            </a:extLst>
          </p:cNvPr>
          <p:cNvSpPr>
            <a:spLocks noGrp="1"/>
          </p:cNvSpPr>
          <p:nvPr>
            <p:ph idx="1"/>
          </p:nvPr>
        </p:nvSpPr>
        <p:spPr>
          <a:xfrm>
            <a:off x="1045028" y="3017522"/>
            <a:ext cx="9941319" cy="3124658"/>
          </a:xfrm>
        </p:spPr>
        <p:txBody>
          <a:bodyPr anchor="ctr">
            <a:normAutofit/>
          </a:bodyPr>
          <a:lstStyle/>
          <a:p>
            <a:r>
              <a:rPr lang="en-US" sz="2400">
                <a:effectLst/>
                <a:latin typeface="CMR10"/>
              </a:rPr>
              <a:t>We find that retrieving multiple attributes is nearly as easy as extracting individual ones. However, in this broader context, partial retrieval can be significantly more challenging. For instance, a language model may correctly answer “What is the birth date of Anya” as “June 27th, 1997”, but struggle with “What is the birth year of Anya ”. </a:t>
            </a:r>
            <a:endParaRPr lang="en-US" sz="2400"/>
          </a:p>
          <a:p>
            <a:endParaRPr lang="en-US" sz="2400"/>
          </a:p>
        </p:txBody>
      </p:sp>
      <p:cxnSp>
        <p:nvCxnSpPr>
          <p:cNvPr id="20" name="Straight Connector 1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3550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E83284-F0E7-06F8-F9E0-CE9333CB2E60}"/>
              </a:ext>
            </a:extLst>
          </p:cNvPr>
          <p:cNvSpPr>
            <a:spLocks noGrp="1"/>
          </p:cNvSpPr>
          <p:nvPr>
            <p:ph type="title"/>
          </p:nvPr>
        </p:nvSpPr>
        <p:spPr>
          <a:xfrm>
            <a:off x="1043631" y="809898"/>
            <a:ext cx="9942716" cy="1554480"/>
          </a:xfrm>
        </p:spPr>
        <p:txBody>
          <a:bodyPr anchor="ctr">
            <a:normAutofit/>
          </a:bodyPr>
          <a:lstStyle/>
          <a:p>
            <a:r>
              <a:rPr lang="en-US" sz="4800"/>
              <a:t>Knowledge Classification</a:t>
            </a:r>
          </a:p>
        </p:txBody>
      </p:sp>
      <p:sp>
        <p:nvSpPr>
          <p:cNvPr id="3" name="Content Placeholder 2">
            <a:extLst>
              <a:ext uri="{FF2B5EF4-FFF2-40B4-BE49-F238E27FC236}">
                <a16:creationId xmlns:a16="http://schemas.microsoft.com/office/drawing/2014/main" id="{33F31A15-A496-6692-D63A-7028AD3FCDC3}"/>
              </a:ext>
            </a:extLst>
          </p:cNvPr>
          <p:cNvSpPr>
            <a:spLocks noGrp="1"/>
          </p:cNvSpPr>
          <p:nvPr>
            <p:ph idx="1"/>
          </p:nvPr>
        </p:nvSpPr>
        <p:spPr>
          <a:xfrm>
            <a:off x="1045028" y="3017522"/>
            <a:ext cx="9941319" cy="3124658"/>
          </a:xfrm>
        </p:spPr>
        <p:txBody>
          <a:bodyPr anchor="ctr">
            <a:normAutofit/>
          </a:bodyPr>
          <a:lstStyle/>
          <a:p>
            <a:r>
              <a:rPr lang="en-US" sz="2200">
                <a:effectLst/>
                <a:latin typeface="CMR10"/>
              </a:rPr>
              <a:t>Classification tasks involve determining the validity of a statement based on individual attributes. For instance, answering “What degree did Anya receive?” requires a ternary response (art, science, engineering) based on her major of study. </a:t>
            </a:r>
            <a:endParaRPr lang="en-US" sz="2200"/>
          </a:p>
          <a:p>
            <a:r>
              <a:rPr lang="en-US" sz="2200">
                <a:effectLst/>
                <a:latin typeface="CMR10"/>
              </a:rPr>
              <a:t>The model can answer one’s birth month with nearly 100% accuracy, but can’t answer if the birth month is odd or even, even after further trained/finetuned with 25,000 individuals on birth-month parity questions (both with direct answers like “Alice’s birth month is even” and with Chain of Thoughts like “Alice’s birth month is 12, 12 is even”) </a:t>
            </a:r>
            <a:endParaRPr lang="en-US" sz="2200"/>
          </a:p>
          <a:p>
            <a:endParaRPr lang="en-US" sz="22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1616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2" name="Rectangle 2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D9610B-A62A-A0B8-6E52-7FA091738D53}"/>
              </a:ext>
            </a:extLst>
          </p:cNvPr>
          <p:cNvSpPr>
            <a:spLocks noGrp="1"/>
          </p:cNvSpPr>
          <p:nvPr>
            <p:ph type="title"/>
          </p:nvPr>
        </p:nvSpPr>
        <p:spPr>
          <a:xfrm>
            <a:off x="1043631" y="809898"/>
            <a:ext cx="9942716" cy="1554480"/>
          </a:xfrm>
        </p:spPr>
        <p:txBody>
          <a:bodyPr anchor="ctr">
            <a:normAutofit/>
          </a:bodyPr>
          <a:lstStyle/>
          <a:p>
            <a:r>
              <a:rPr lang="en-US" sz="4800"/>
              <a:t>Knowledge Comparison</a:t>
            </a:r>
          </a:p>
        </p:txBody>
      </p:sp>
      <p:sp>
        <p:nvSpPr>
          <p:cNvPr id="3" name="Content Placeholder 2">
            <a:extLst>
              <a:ext uri="{FF2B5EF4-FFF2-40B4-BE49-F238E27FC236}">
                <a16:creationId xmlns:a16="http://schemas.microsoft.com/office/drawing/2014/main" id="{230DB5A5-0EB7-04D4-92A1-818E3A2A4E62}"/>
              </a:ext>
            </a:extLst>
          </p:cNvPr>
          <p:cNvSpPr>
            <a:spLocks noGrp="1"/>
          </p:cNvSpPr>
          <p:nvPr>
            <p:ph idx="1"/>
          </p:nvPr>
        </p:nvSpPr>
        <p:spPr>
          <a:xfrm>
            <a:off x="1045028" y="3017522"/>
            <a:ext cx="9941319" cy="3124658"/>
          </a:xfrm>
        </p:spPr>
        <p:txBody>
          <a:bodyPr anchor="ctr">
            <a:normAutofit/>
          </a:bodyPr>
          <a:lstStyle/>
          <a:p>
            <a:r>
              <a:rPr lang="en-US" sz="2400">
                <a:effectLst/>
                <a:latin typeface="CMR10"/>
              </a:rPr>
              <a:t>Comparison involves determining whether one attribute is greater or smaller than another, based on a predefined ranking or order. For example, “Is Anya’s university better than Sabrina’s?” requires a “Yes” or “No” response based on the universities and their ranking. Similar to classification, we find that </a:t>
            </a:r>
            <a:r>
              <a:rPr lang="en-US" sz="2400">
                <a:effectLst/>
                <a:latin typeface="CMBX10"/>
              </a:rPr>
              <a:t>language models can not be trained/finetuned efficiently to perform this type of knowledge manipulation unless they generate answers in a CoT manner. </a:t>
            </a:r>
            <a:endParaRPr lang="en-US" sz="2400"/>
          </a:p>
          <a:p>
            <a:endParaRPr lang="en-US" sz="2400"/>
          </a:p>
        </p:txBody>
      </p:sp>
      <p:cxnSp>
        <p:nvCxnSpPr>
          <p:cNvPr id="28" name="Straight Connector 2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02955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EC25B8-2734-378B-A373-0599B911371D}"/>
              </a:ext>
            </a:extLst>
          </p:cNvPr>
          <p:cNvSpPr>
            <a:spLocks noGrp="1"/>
          </p:cNvSpPr>
          <p:nvPr>
            <p:ph type="title"/>
          </p:nvPr>
        </p:nvSpPr>
        <p:spPr>
          <a:xfrm>
            <a:off x="1043631" y="809898"/>
            <a:ext cx="9942716" cy="1554480"/>
          </a:xfrm>
        </p:spPr>
        <p:txBody>
          <a:bodyPr anchor="ctr">
            <a:normAutofit/>
          </a:bodyPr>
          <a:lstStyle/>
          <a:p>
            <a:r>
              <a:rPr lang="en-US" sz="4800"/>
              <a:t>Inverse Search</a:t>
            </a:r>
          </a:p>
        </p:txBody>
      </p:sp>
      <p:sp>
        <p:nvSpPr>
          <p:cNvPr id="3" name="Content Placeholder 2">
            <a:extLst>
              <a:ext uri="{FF2B5EF4-FFF2-40B4-BE49-F238E27FC236}">
                <a16:creationId xmlns:a16="http://schemas.microsoft.com/office/drawing/2014/main" id="{CACCE064-C857-524C-4642-2809238B0232}"/>
              </a:ext>
            </a:extLst>
          </p:cNvPr>
          <p:cNvSpPr>
            <a:spLocks noGrp="1"/>
          </p:cNvSpPr>
          <p:nvPr>
            <p:ph idx="1"/>
          </p:nvPr>
        </p:nvSpPr>
        <p:spPr>
          <a:xfrm>
            <a:off x="1045028" y="3017522"/>
            <a:ext cx="9941319" cy="3124658"/>
          </a:xfrm>
        </p:spPr>
        <p:txBody>
          <a:bodyPr anchor="ctr">
            <a:normAutofit/>
          </a:bodyPr>
          <a:lstStyle/>
          <a:p>
            <a:r>
              <a:rPr lang="en-US" sz="2000">
                <a:effectLst/>
                <a:latin typeface="CMR10"/>
              </a:rPr>
              <a:t>This involves identifying a person based on their attributes, such as “Who was born in 1996 in Princeton, NJ?” or “Who studied Communications at MIT and worked for Meta?”. We find that language models </a:t>
            </a:r>
            <a:r>
              <a:rPr lang="en-US" sz="2000">
                <a:effectLst/>
                <a:latin typeface="CMBX10"/>
              </a:rPr>
              <a:t>cannot perform this operation, no matter how it is trained or how large the number of training examples is, </a:t>
            </a:r>
            <a:r>
              <a:rPr lang="en-US" sz="2000">
                <a:effectLst/>
                <a:latin typeface="CMR10"/>
              </a:rPr>
              <a:t>unless the knowledge is already presented inversely in the training data, such as “Born in 1991 in New York was Anya” or “Studied at MIT and worked for Meta was Anya ”. Simply having forward knowledge data like “Anya was born in 1996 in Princeton, NJ” or “Anya studied at MIT and worked for Meta” in the training is insufficient (with whatever augmentation/finetuning strategies). A concurrent work [2] also observed a similar “reverse curse”. This strongly suggests that </a:t>
            </a:r>
            <a:r>
              <a:rPr lang="en-US" sz="2000">
                <a:effectLst/>
                <a:latin typeface="CMBX10"/>
              </a:rPr>
              <a:t>language models cannot be used as databases</a:t>
            </a:r>
            <a:r>
              <a:rPr lang="en-US" sz="2000">
                <a:effectLst/>
                <a:latin typeface="CMR10"/>
              </a:rPr>
              <a:t>. </a:t>
            </a:r>
            <a:endParaRPr lang="en-US" sz="20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1275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2D1763-88CB-0D5C-9B89-4822175AD114}"/>
              </a:ext>
            </a:extLst>
          </p:cNvPr>
          <p:cNvSpPr>
            <a:spLocks noGrp="1"/>
          </p:cNvSpPr>
          <p:nvPr>
            <p:ph type="title"/>
          </p:nvPr>
        </p:nvSpPr>
        <p:spPr>
          <a:xfrm>
            <a:off x="1043631" y="809898"/>
            <a:ext cx="9942716" cy="1554480"/>
          </a:xfrm>
        </p:spPr>
        <p:txBody>
          <a:bodyPr anchor="ctr">
            <a:normAutofit/>
          </a:bodyPr>
          <a:lstStyle/>
          <a:p>
            <a:r>
              <a:rPr lang="en-US" sz="4800" dirty="0" err="1"/>
              <a:t>ChatGPT</a:t>
            </a:r>
            <a:r>
              <a:rPr lang="en-US" sz="4800" dirty="0"/>
              <a:t> for knowledge graph engineering</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3B32CC-E464-8163-D7F4-D7659F3BE449}"/>
              </a:ext>
            </a:extLst>
          </p:cNvPr>
          <p:cNvSpPr txBox="1"/>
          <p:nvPr/>
        </p:nvSpPr>
        <p:spPr>
          <a:xfrm>
            <a:off x="795810" y="5926538"/>
            <a:ext cx="11040618" cy="461665"/>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Meyer, L. P., Stadler, C., Frey, J., Radtke, N., </a:t>
            </a:r>
            <a:r>
              <a:rPr lang="en-US" sz="1200" b="0" i="0" dirty="0" err="1">
                <a:solidFill>
                  <a:srgbClr val="222222"/>
                </a:solidFill>
                <a:effectLst/>
                <a:latin typeface="Arial" panose="020B0604020202020204" pitchFamily="34" charset="0"/>
              </a:rPr>
              <a:t>Junghanns</a:t>
            </a:r>
            <a:r>
              <a:rPr lang="en-US" sz="1200" b="0" i="0" dirty="0">
                <a:solidFill>
                  <a:srgbClr val="222222"/>
                </a:solidFill>
                <a:effectLst/>
                <a:latin typeface="Arial" panose="020B0604020202020204" pitchFamily="34" charset="0"/>
              </a:rPr>
              <a:t>, K., Meissner, R., ... &amp; Martin, M. (2023). </a:t>
            </a:r>
            <a:r>
              <a:rPr lang="en-US" sz="1200" b="0" i="0" dirty="0" err="1">
                <a:solidFill>
                  <a:srgbClr val="222222"/>
                </a:solidFill>
                <a:effectLst/>
                <a:latin typeface="Arial" panose="020B0604020202020204" pitchFamily="34" charset="0"/>
              </a:rPr>
              <a:t>Llm</a:t>
            </a:r>
            <a:r>
              <a:rPr lang="en-US" sz="1200" b="0" i="0" dirty="0">
                <a:solidFill>
                  <a:srgbClr val="222222"/>
                </a:solidFill>
                <a:effectLst/>
                <a:latin typeface="Arial" panose="020B0604020202020204" pitchFamily="34" charset="0"/>
              </a:rPr>
              <a:t>-assisted knowledge graph engineering: Experiments with </a:t>
            </a:r>
            <a:r>
              <a:rPr lang="en-US" sz="1200" b="0" i="0" dirty="0" err="1">
                <a:solidFill>
                  <a:srgbClr val="222222"/>
                </a:solidFill>
                <a:effectLst/>
                <a:latin typeface="Arial" panose="020B0604020202020204" pitchFamily="34" charset="0"/>
              </a:rPr>
              <a:t>chatgpt</a:t>
            </a:r>
            <a:r>
              <a:rPr lang="en-US" sz="1200" b="0" i="0" dirty="0">
                <a:solidFill>
                  <a:srgbClr val="222222"/>
                </a:solidFill>
                <a:effectLst/>
                <a:latin typeface="Arial" panose="020B0604020202020204" pitchFamily="34" charset="0"/>
              </a:rPr>
              <a:t>. </a:t>
            </a:r>
            <a:r>
              <a:rPr lang="en-US" sz="1200" b="0" i="1" dirty="0" err="1">
                <a:solidFill>
                  <a:srgbClr val="222222"/>
                </a:solidFill>
                <a:effectLst/>
                <a:latin typeface="Arial" panose="020B0604020202020204" pitchFamily="34" charset="0"/>
              </a:rPr>
              <a:t>arXiv</a:t>
            </a:r>
            <a:r>
              <a:rPr lang="en-US" sz="1200" b="0" i="1" dirty="0">
                <a:solidFill>
                  <a:srgbClr val="222222"/>
                </a:solidFill>
                <a:effectLst/>
                <a:latin typeface="Arial" panose="020B0604020202020204" pitchFamily="34" charset="0"/>
              </a:rPr>
              <a:t> preprint arXiv:2307.06917</a:t>
            </a:r>
            <a:r>
              <a:rPr lang="en-US" sz="1200" b="0" i="0" dirty="0">
                <a:solidFill>
                  <a:srgbClr val="222222"/>
                </a:solidFill>
                <a:effectLst/>
                <a:latin typeface="Arial" panose="020B0604020202020204" pitchFamily="34" charset="0"/>
              </a:rPr>
              <a:t>.</a:t>
            </a:r>
            <a:endParaRPr lang="en-US" sz="1200" dirty="0"/>
          </a:p>
        </p:txBody>
      </p:sp>
      <p:pic>
        <p:nvPicPr>
          <p:cNvPr id="7" name="Picture 6">
            <a:extLst>
              <a:ext uri="{FF2B5EF4-FFF2-40B4-BE49-F238E27FC236}">
                <a16:creationId xmlns:a16="http://schemas.microsoft.com/office/drawing/2014/main" id="{3C089348-6D1E-59B9-4E97-2849115976F6}"/>
              </a:ext>
            </a:extLst>
          </p:cNvPr>
          <p:cNvPicPr>
            <a:picLocks noChangeAspect="1"/>
          </p:cNvPicPr>
          <p:nvPr/>
        </p:nvPicPr>
        <p:blipFill>
          <a:blip r:embed="rId2"/>
          <a:stretch>
            <a:fillRect/>
          </a:stretch>
        </p:blipFill>
        <p:spPr>
          <a:xfrm>
            <a:off x="3622284" y="2735643"/>
            <a:ext cx="4455925" cy="3190895"/>
          </a:xfrm>
          <a:prstGeom prst="rect">
            <a:avLst/>
          </a:prstGeom>
        </p:spPr>
      </p:pic>
    </p:spTree>
    <p:extLst>
      <p:ext uri="{BB962C8B-B14F-4D97-AF65-F5344CB8AC3E}">
        <p14:creationId xmlns:p14="http://schemas.microsoft.com/office/powerpoint/2010/main" val="3888532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634F09-43EC-8CAA-B3D5-DBC07392863A}"/>
              </a:ext>
            </a:extLst>
          </p:cNvPr>
          <p:cNvSpPr>
            <a:spLocks noGrp="1"/>
          </p:cNvSpPr>
          <p:nvPr>
            <p:ph type="title"/>
          </p:nvPr>
        </p:nvSpPr>
        <p:spPr>
          <a:xfrm>
            <a:off x="1115568" y="548640"/>
            <a:ext cx="10168128" cy="1179576"/>
          </a:xfrm>
        </p:spPr>
        <p:txBody>
          <a:bodyPr>
            <a:normAutofit/>
          </a:bodyPr>
          <a:lstStyle/>
          <a:p>
            <a:r>
              <a:rPr lang="en-US" sz="4000"/>
              <a:t>Hello Transformers</a:t>
            </a:r>
          </a:p>
        </p:txBody>
      </p:sp>
      <p:sp>
        <p:nvSpPr>
          <p:cNvPr id="33"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AECD5180-19FA-FE79-F183-DBBBD81939FA}"/>
              </a:ext>
            </a:extLst>
          </p:cNvPr>
          <p:cNvSpPr txBox="1"/>
          <p:nvPr/>
        </p:nvSpPr>
        <p:spPr>
          <a:xfrm>
            <a:off x="6367700" y="4004871"/>
            <a:ext cx="4885750" cy="784437"/>
          </a:xfrm>
          <a:prstGeom prst="rect">
            <a:avLst/>
          </a:prstGeom>
          <a:noFill/>
        </p:spPr>
        <p:txBody>
          <a:bodyPr wrap="square" rtlCol="0">
            <a:spAutoFit/>
          </a:bodyPr>
          <a:lstStyle/>
          <a:p>
            <a:pPr defTabSz="859536">
              <a:spcAft>
                <a:spcPts val="600"/>
              </a:spcAft>
            </a:pPr>
            <a:r>
              <a:rPr lang="en-US" sz="2256" kern="1200" dirty="0">
                <a:solidFill>
                  <a:schemeClr val="tx1"/>
                </a:solidFill>
                <a:latin typeface="+mn-lt"/>
                <a:ea typeface="+mn-ea"/>
                <a:cs typeface="+mn-cs"/>
              </a:rPr>
              <a:t>Transformer outperformed RNNs on machine translation tasks</a:t>
            </a:r>
            <a:endParaRPr lang="en-US" sz="2400" dirty="0"/>
          </a:p>
        </p:txBody>
      </p:sp>
      <p:pic>
        <p:nvPicPr>
          <p:cNvPr id="7" name="Picture 6" descr="A close-up of a website&#10;&#10;Description automatically generated">
            <a:extLst>
              <a:ext uri="{FF2B5EF4-FFF2-40B4-BE49-F238E27FC236}">
                <a16:creationId xmlns:a16="http://schemas.microsoft.com/office/drawing/2014/main" id="{908A98E7-0F61-6FC5-31F1-10ECCA764D12}"/>
              </a:ext>
            </a:extLst>
          </p:cNvPr>
          <p:cNvPicPr>
            <a:picLocks noChangeAspect="1"/>
          </p:cNvPicPr>
          <p:nvPr/>
        </p:nvPicPr>
        <p:blipFill>
          <a:blip r:embed="rId2"/>
          <a:stretch>
            <a:fillRect/>
          </a:stretch>
        </p:blipFill>
        <p:spPr>
          <a:xfrm>
            <a:off x="6281937" y="2768235"/>
            <a:ext cx="4603560" cy="947087"/>
          </a:xfrm>
          <a:prstGeom prst="rect">
            <a:avLst/>
          </a:prstGeom>
        </p:spPr>
      </p:pic>
      <p:sp>
        <p:nvSpPr>
          <p:cNvPr id="9" name="TextBox 8">
            <a:extLst>
              <a:ext uri="{FF2B5EF4-FFF2-40B4-BE49-F238E27FC236}">
                <a16:creationId xmlns:a16="http://schemas.microsoft.com/office/drawing/2014/main" id="{0D5B88F3-A573-7C5C-D5CB-3757A8E0C3F1}"/>
              </a:ext>
            </a:extLst>
          </p:cNvPr>
          <p:cNvSpPr txBox="1"/>
          <p:nvPr/>
        </p:nvSpPr>
        <p:spPr>
          <a:xfrm>
            <a:off x="6472830" y="5078860"/>
            <a:ext cx="4100045" cy="784437"/>
          </a:xfrm>
          <a:prstGeom prst="rect">
            <a:avLst/>
          </a:prstGeom>
          <a:noFill/>
        </p:spPr>
        <p:txBody>
          <a:bodyPr wrap="square">
            <a:spAutoFit/>
          </a:bodyPr>
          <a:lstStyle/>
          <a:p>
            <a:pPr defTabSz="859536">
              <a:spcAft>
                <a:spcPts val="600"/>
              </a:spcAft>
            </a:pPr>
            <a:r>
              <a:rPr lang="en-US" sz="1128" kern="1200">
                <a:solidFill>
                  <a:srgbClr val="222222"/>
                </a:solidFill>
                <a:latin typeface="Arial" panose="020B0604020202020204" pitchFamily="34" charset="0"/>
                <a:ea typeface="+mn-ea"/>
                <a:cs typeface="+mn-cs"/>
              </a:rPr>
              <a:t>Vaswani, A., </a:t>
            </a:r>
            <a:r>
              <a:rPr lang="en-US" sz="1128" kern="1200" err="1">
                <a:solidFill>
                  <a:srgbClr val="222222"/>
                </a:solidFill>
                <a:latin typeface="Arial" panose="020B0604020202020204" pitchFamily="34" charset="0"/>
                <a:ea typeface="+mn-ea"/>
                <a:cs typeface="+mn-cs"/>
              </a:rPr>
              <a:t>Shazeer</a:t>
            </a:r>
            <a:r>
              <a:rPr lang="en-US" sz="1128" kern="1200">
                <a:solidFill>
                  <a:srgbClr val="222222"/>
                </a:solidFill>
                <a:latin typeface="Arial" panose="020B0604020202020204" pitchFamily="34" charset="0"/>
                <a:ea typeface="+mn-ea"/>
                <a:cs typeface="+mn-cs"/>
              </a:rPr>
              <a:t>, N., Parmar, N., </a:t>
            </a:r>
            <a:r>
              <a:rPr lang="en-US" sz="1128" kern="1200" err="1">
                <a:solidFill>
                  <a:srgbClr val="222222"/>
                </a:solidFill>
                <a:latin typeface="Arial" panose="020B0604020202020204" pitchFamily="34" charset="0"/>
                <a:ea typeface="+mn-ea"/>
                <a:cs typeface="+mn-cs"/>
              </a:rPr>
              <a:t>Uszkoreit</a:t>
            </a:r>
            <a:r>
              <a:rPr lang="en-US" sz="1128" kern="1200">
                <a:solidFill>
                  <a:srgbClr val="222222"/>
                </a:solidFill>
                <a:latin typeface="Arial" panose="020B0604020202020204" pitchFamily="34" charset="0"/>
                <a:ea typeface="+mn-ea"/>
                <a:cs typeface="+mn-cs"/>
              </a:rPr>
              <a:t>, J., Jones, L., Gomez, A. N., ... &amp; </a:t>
            </a:r>
            <a:r>
              <a:rPr lang="en-US" sz="1128" kern="1200" err="1">
                <a:solidFill>
                  <a:srgbClr val="222222"/>
                </a:solidFill>
                <a:latin typeface="Arial" panose="020B0604020202020204" pitchFamily="34" charset="0"/>
                <a:ea typeface="+mn-ea"/>
                <a:cs typeface="+mn-cs"/>
              </a:rPr>
              <a:t>Polosukhin</a:t>
            </a:r>
            <a:r>
              <a:rPr lang="en-US" sz="1128" kern="1200">
                <a:solidFill>
                  <a:srgbClr val="222222"/>
                </a:solidFill>
                <a:latin typeface="Arial" panose="020B0604020202020204" pitchFamily="34" charset="0"/>
                <a:ea typeface="+mn-ea"/>
                <a:cs typeface="+mn-cs"/>
              </a:rPr>
              <a:t>, I. (2017). </a:t>
            </a:r>
            <a:r>
              <a:rPr lang="en-US" sz="1128" kern="1200">
                <a:solidFill>
                  <a:srgbClr val="222222"/>
                </a:solidFill>
                <a:latin typeface="Arial" panose="020B0604020202020204" pitchFamily="34" charset="0"/>
                <a:ea typeface="+mn-ea"/>
                <a:cs typeface="+mn-cs"/>
                <a:hlinkClick r:id="rId3"/>
              </a:rPr>
              <a:t>Attention is all you need</a:t>
            </a:r>
            <a:r>
              <a:rPr lang="en-US" sz="1128" kern="1200">
                <a:solidFill>
                  <a:srgbClr val="222222"/>
                </a:solidFill>
                <a:latin typeface="Arial" panose="020B0604020202020204" pitchFamily="34" charset="0"/>
                <a:ea typeface="+mn-ea"/>
                <a:cs typeface="+mn-cs"/>
              </a:rPr>
              <a:t>. </a:t>
            </a:r>
            <a:r>
              <a:rPr lang="en-US" sz="1128" i="1" kern="1200">
                <a:solidFill>
                  <a:srgbClr val="222222"/>
                </a:solidFill>
                <a:latin typeface="Arial" panose="020B0604020202020204" pitchFamily="34" charset="0"/>
                <a:ea typeface="+mn-ea"/>
                <a:cs typeface="+mn-cs"/>
              </a:rPr>
              <a:t>Advances in neural information processing systems</a:t>
            </a:r>
            <a:r>
              <a:rPr lang="en-US" sz="1128" kern="1200">
                <a:solidFill>
                  <a:srgbClr val="222222"/>
                </a:solidFill>
                <a:latin typeface="Arial" panose="020B0604020202020204" pitchFamily="34" charset="0"/>
                <a:ea typeface="+mn-ea"/>
                <a:cs typeface="+mn-cs"/>
              </a:rPr>
              <a:t>, </a:t>
            </a:r>
            <a:r>
              <a:rPr lang="en-US" sz="1128" i="1" kern="1200">
                <a:solidFill>
                  <a:srgbClr val="222222"/>
                </a:solidFill>
                <a:latin typeface="Arial" panose="020B0604020202020204" pitchFamily="34" charset="0"/>
                <a:ea typeface="+mn-ea"/>
                <a:cs typeface="+mn-cs"/>
              </a:rPr>
              <a:t>30</a:t>
            </a:r>
            <a:r>
              <a:rPr lang="en-US" sz="1128" kern="1200">
                <a:solidFill>
                  <a:srgbClr val="222222"/>
                </a:solidFill>
                <a:latin typeface="Arial" panose="020B0604020202020204" pitchFamily="34" charset="0"/>
                <a:ea typeface="+mn-ea"/>
                <a:cs typeface="+mn-cs"/>
              </a:rPr>
              <a:t>.</a:t>
            </a:r>
            <a:endParaRPr lang="en-US" sz="1200"/>
          </a:p>
        </p:txBody>
      </p:sp>
      <p:sp>
        <p:nvSpPr>
          <p:cNvPr id="11" name="TextBox 10">
            <a:extLst>
              <a:ext uri="{FF2B5EF4-FFF2-40B4-BE49-F238E27FC236}">
                <a16:creationId xmlns:a16="http://schemas.microsoft.com/office/drawing/2014/main" id="{4245C4A3-6111-4F94-45CE-B3745916378C}"/>
              </a:ext>
            </a:extLst>
          </p:cNvPr>
          <p:cNvSpPr txBox="1"/>
          <p:nvPr/>
        </p:nvSpPr>
        <p:spPr>
          <a:xfrm>
            <a:off x="6281937" y="2269730"/>
            <a:ext cx="5001759" cy="461665"/>
          </a:xfrm>
          <a:prstGeom prst="rect">
            <a:avLst/>
          </a:prstGeom>
          <a:noFill/>
        </p:spPr>
        <p:txBody>
          <a:bodyPr wrap="square">
            <a:spAutoFit/>
          </a:bodyPr>
          <a:lstStyle/>
          <a:p>
            <a:pPr defTabSz="859536">
              <a:spcAft>
                <a:spcPts val="600"/>
              </a:spcAft>
            </a:pPr>
            <a:r>
              <a:rPr lang="en-US" sz="2400" kern="1200" dirty="0">
                <a:solidFill>
                  <a:schemeClr val="tx1"/>
                </a:solidFill>
                <a:latin typeface="+mn-lt"/>
                <a:ea typeface="+mn-ea"/>
                <a:cs typeface="+mn-cs"/>
              </a:rPr>
              <a:t>BERT was introduced in 2017</a:t>
            </a:r>
            <a:endParaRPr lang="en-US" sz="2400" dirty="0"/>
          </a:p>
        </p:txBody>
      </p:sp>
      <p:sp>
        <p:nvSpPr>
          <p:cNvPr id="12" name="Rounded Rectangle 11">
            <a:extLst>
              <a:ext uri="{FF2B5EF4-FFF2-40B4-BE49-F238E27FC236}">
                <a16:creationId xmlns:a16="http://schemas.microsoft.com/office/drawing/2014/main" id="{ECC8D093-3812-0847-A354-A6FF6214A4B3}"/>
              </a:ext>
            </a:extLst>
          </p:cNvPr>
          <p:cNvSpPr/>
          <p:nvPr/>
        </p:nvSpPr>
        <p:spPr>
          <a:xfrm>
            <a:off x="1220916" y="2861746"/>
            <a:ext cx="3160393" cy="380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9536">
              <a:spcAft>
                <a:spcPts val="600"/>
              </a:spcAft>
            </a:pPr>
            <a:r>
              <a:rPr lang="en-US" sz="2256" kern="1200">
                <a:solidFill>
                  <a:schemeClr val="lt1"/>
                </a:solidFill>
                <a:latin typeface="+mn-lt"/>
                <a:ea typeface="+mn-ea"/>
                <a:cs typeface="+mn-cs"/>
              </a:rPr>
              <a:t>Single-layer perceptron</a:t>
            </a:r>
            <a:endParaRPr lang="en-US" sz="2400"/>
          </a:p>
        </p:txBody>
      </p:sp>
      <p:sp>
        <p:nvSpPr>
          <p:cNvPr id="13" name="Rounded Rectangle 12">
            <a:extLst>
              <a:ext uri="{FF2B5EF4-FFF2-40B4-BE49-F238E27FC236}">
                <a16:creationId xmlns:a16="http://schemas.microsoft.com/office/drawing/2014/main" id="{59478A1F-88B4-77E7-A274-B6EC54F6BAF2}"/>
              </a:ext>
            </a:extLst>
          </p:cNvPr>
          <p:cNvSpPr/>
          <p:nvPr/>
        </p:nvSpPr>
        <p:spPr>
          <a:xfrm>
            <a:off x="1220916" y="3403810"/>
            <a:ext cx="3160393" cy="4357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9536">
              <a:spcAft>
                <a:spcPts val="600"/>
              </a:spcAft>
            </a:pPr>
            <a:r>
              <a:rPr lang="en-US" sz="2256" kern="1200">
                <a:solidFill>
                  <a:schemeClr val="lt1"/>
                </a:solidFill>
                <a:latin typeface="+mn-lt"/>
                <a:ea typeface="+mn-ea"/>
                <a:cs typeface="+mn-cs"/>
              </a:rPr>
              <a:t>Multi-layer perceptron</a:t>
            </a:r>
            <a:endParaRPr lang="en-US" sz="2400"/>
          </a:p>
        </p:txBody>
      </p:sp>
      <p:sp>
        <p:nvSpPr>
          <p:cNvPr id="14" name="Rounded Rectangle 13">
            <a:extLst>
              <a:ext uri="{FF2B5EF4-FFF2-40B4-BE49-F238E27FC236}">
                <a16:creationId xmlns:a16="http://schemas.microsoft.com/office/drawing/2014/main" id="{363E980C-A35F-EBE2-F807-B22C531C3160}"/>
              </a:ext>
            </a:extLst>
          </p:cNvPr>
          <p:cNvSpPr/>
          <p:nvPr/>
        </p:nvSpPr>
        <p:spPr>
          <a:xfrm>
            <a:off x="1220916" y="4060035"/>
            <a:ext cx="3160393" cy="543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9536">
              <a:spcAft>
                <a:spcPts val="600"/>
              </a:spcAft>
            </a:pPr>
            <a:r>
              <a:rPr lang="en-US" sz="2256" kern="1200">
                <a:solidFill>
                  <a:schemeClr val="lt1"/>
                </a:solidFill>
                <a:latin typeface="+mn-lt"/>
                <a:ea typeface="+mn-ea"/>
                <a:cs typeface="+mn-cs"/>
              </a:rPr>
              <a:t>Convolutional neural network</a:t>
            </a:r>
            <a:endParaRPr lang="en-US" sz="2400"/>
          </a:p>
        </p:txBody>
      </p:sp>
      <p:sp>
        <p:nvSpPr>
          <p:cNvPr id="15" name="Rounded Rectangle 14">
            <a:extLst>
              <a:ext uri="{FF2B5EF4-FFF2-40B4-BE49-F238E27FC236}">
                <a16:creationId xmlns:a16="http://schemas.microsoft.com/office/drawing/2014/main" id="{85C89561-53DF-8D25-4760-6796A9E3D374}"/>
              </a:ext>
            </a:extLst>
          </p:cNvPr>
          <p:cNvSpPr/>
          <p:nvPr/>
        </p:nvSpPr>
        <p:spPr>
          <a:xfrm>
            <a:off x="1171117" y="4823982"/>
            <a:ext cx="3259989" cy="509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9536">
              <a:spcAft>
                <a:spcPts val="600"/>
              </a:spcAft>
            </a:pPr>
            <a:r>
              <a:rPr lang="en-US" sz="2256" kern="1200">
                <a:solidFill>
                  <a:schemeClr val="lt1"/>
                </a:solidFill>
                <a:latin typeface="+mn-lt"/>
                <a:ea typeface="+mn-ea"/>
                <a:cs typeface="+mn-cs"/>
              </a:rPr>
              <a:t>Recursive neural network</a:t>
            </a:r>
            <a:endParaRPr lang="en-US" sz="2400"/>
          </a:p>
        </p:txBody>
      </p:sp>
      <p:sp>
        <p:nvSpPr>
          <p:cNvPr id="16" name="Rounded Rectangle 15">
            <a:extLst>
              <a:ext uri="{FF2B5EF4-FFF2-40B4-BE49-F238E27FC236}">
                <a16:creationId xmlns:a16="http://schemas.microsoft.com/office/drawing/2014/main" id="{8D82C48F-C5B2-BC9A-57A7-B09515ED597D}"/>
              </a:ext>
            </a:extLst>
          </p:cNvPr>
          <p:cNvSpPr/>
          <p:nvPr/>
        </p:nvSpPr>
        <p:spPr>
          <a:xfrm>
            <a:off x="1171118" y="5587928"/>
            <a:ext cx="3210192" cy="675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59536">
              <a:spcAft>
                <a:spcPts val="600"/>
              </a:spcAft>
            </a:pPr>
            <a:r>
              <a:rPr lang="en-US" sz="2256" kern="1200">
                <a:solidFill>
                  <a:schemeClr val="lt1"/>
                </a:solidFill>
                <a:latin typeface="+mn-lt"/>
                <a:ea typeface="+mn-ea"/>
                <a:cs typeface="+mn-cs"/>
              </a:rPr>
              <a:t>Long short term memory (LSTM)</a:t>
            </a:r>
            <a:endParaRPr lang="en-US" sz="2400"/>
          </a:p>
        </p:txBody>
      </p:sp>
      <p:sp>
        <p:nvSpPr>
          <p:cNvPr id="17" name="TextBox 16">
            <a:extLst>
              <a:ext uri="{FF2B5EF4-FFF2-40B4-BE49-F238E27FC236}">
                <a16:creationId xmlns:a16="http://schemas.microsoft.com/office/drawing/2014/main" id="{01401772-AAEB-ECD1-380E-68B155FB5904}"/>
              </a:ext>
            </a:extLst>
          </p:cNvPr>
          <p:cNvSpPr txBox="1"/>
          <p:nvPr/>
        </p:nvSpPr>
        <p:spPr>
          <a:xfrm>
            <a:off x="626850" y="2265870"/>
            <a:ext cx="4862263" cy="461665"/>
          </a:xfrm>
          <a:prstGeom prst="rect">
            <a:avLst/>
          </a:prstGeom>
          <a:noFill/>
        </p:spPr>
        <p:txBody>
          <a:bodyPr wrap="square">
            <a:spAutoFit/>
          </a:bodyPr>
          <a:lstStyle/>
          <a:p>
            <a:pPr defTabSz="859536">
              <a:spcAft>
                <a:spcPts val="600"/>
              </a:spcAft>
            </a:pPr>
            <a:r>
              <a:rPr lang="en-US" sz="2400" kern="1200" dirty="0">
                <a:solidFill>
                  <a:schemeClr val="tx1"/>
                </a:solidFill>
                <a:latin typeface="+mn-lt"/>
                <a:ea typeface="+mn-ea"/>
                <a:cs typeface="+mn-cs"/>
              </a:rPr>
              <a:t>Neural networks before transformers</a:t>
            </a:r>
            <a:endParaRPr lang="en-US" sz="2400" dirty="0"/>
          </a:p>
        </p:txBody>
      </p:sp>
    </p:spTree>
    <p:extLst>
      <p:ext uri="{BB962C8B-B14F-4D97-AF65-F5344CB8AC3E}">
        <p14:creationId xmlns:p14="http://schemas.microsoft.com/office/powerpoint/2010/main" val="33888375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8E2CC403-21CD-41DF-BAC4-329D7FF03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1941E2-36E0-0803-4C98-FE91390E6E41}"/>
              </a:ext>
            </a:extLst>
          </p:cNvPr>
          <p:cNvSpPr>
            <a:spLocks noGrp="1"/>
          </p:cNvSpPr>
          <p:nvPr>
            <p:ph type="title"/>
          </p:nvPr>
        </p:nvSpPr>
        <p:spPr>
          <a:xfrm>
            <a:off x="1078828" y="1147158"/>
            <a:ext cx="6038470" cy="4713316"/>
          </a:xfrm>
        </p:spPr>
        <p:txBody>
          <a:bodyPr vert="horz" lIns="91440" tIns="45720" rIns="91440" bIns="45720" rtlCol="0" anchor="ctr">
            <a:normAutofit/>
          </a:bodyPr>
          <a:lstStyle/>
          <a:p>
            <a:r>
              <a:rPr lang="en-US" sz="6000" kern="1200">
                <a:solidFill>
                  <a:schemeClr val="tx1"/>
                </a:solidFill>
                <a:latin typeface="+mj-lt"/>
                <a:ea typeface="+mj-ea"/>
                <a:cs typeface="+mj-cs"/>
              </a:rPr>
              <a:t>Discussion</a:t>
            </a:r>
          </a:p>
        </p:txBody>
      </p:sp>
      <p:grpSp>
        <p:nvGrpSpPr>
          <p:cNvPr id="16" name="Group 9">
            <a:extLst>
              <a:ext uri="{FF2B5EF4-FFF2-40B4-BE49-F238E27FC236}">
                <a16:creationId xmlns:a16="http://schemas.microsoft.com/office/drawing/2014/main" id="{B13AA5FE-3FFC-4725-9ADD-E428544EC6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4FA70700-3F72-44D4-8175-FEB2B9B23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7093C0F6-5741-4C9D-90FF-A25824BFC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21B2E1B-E962-432C-ADA1-2934CE3C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7653717E-6F8C-43E0-9893-C03AE87D1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5BB14B4-EC3F-47C7-9AF3-B0E017B75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66160" y="391886"/>
            <a:ext cx="402901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C0BDA7-2574-E889-11E0-A8CB223C864A}"/>
              </a:ext>
            </a:extLst>
          </p:cNvPr>
          <p:cNvSpPr>
            <a:spLocks noGrp="1"/>
          </p:cNvSpPr>
          <p:nvPr>
            <p:ph idx="1"/>
          </p:nvPr>
        </p:nvSpPr>
        <p:spPr>
          <a:xfrm>
            <a:off x="8030590" y="1687486"/>
            <a:ext cx="3300156" cy="3636818"/>
          </a:xfrm>
        </p:spPr>
        <p:txBody>
          <a:bodyPr vert="horz" lIns="91440" tIns="45720" rIns="91440" bIns="45720" rtlCol="0" anchor="ctr">
            <a:normAutofit/>
          </a:bodyPr>
          <a:lstStyle/>
          <a:p>
            <a:pPr marL="0" indent="0">
              <a:buNone/>
            </a:pPr>
            <a:r>
              <a:rPr lang="en-US" sz="2400" kern="1200">
                <a:solidFill>
                  <a:schemeClr val="tx1"/>
                </a:solidFill>
                <a:latin typeface="+mn-lt"/>
                <a:ea typeface="+mn-ea"/>
                <a:cs typeface="+mn-cs"/>
              </a:rPr>
              <a:t>Strength and limitations for prompt engineering methods in metadata applications.</a:t>
            </a:r>
          </a:p>
        </p:txBody>
      </p:sp>
    </p:spTree>
    <p:extLst>
      <p:ext uri="{BB962C8B-B14F-4D97-AF65-F5344CB8AC3E}">
        <p14:creationId xmlns:p14="http://schemas.microsoft.com/office/powerpoint/2010/main" val="42588390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10091</TotalTime>
  <Words>5058</Words>
  <Application>Microsoft Macintosh PowerPoint</Application>
  <PresentationFormat>Widescreen</PresentationFormat>
  <Paragraphs>443</Paragraphs>
  <Slides>90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90</vt:i4>
      </vt:variant>
    </vt:vector>
  </HeadingPairs>
  <TitlesOfParts>
    <vt:vector size="97" baseType="lpstr">
      <vt:lpstr>CMBX10</vt:lpstr>
      <vt:lpstr>CMR10</vt:lpstr>
      <vt:lpstr>ElsevierGulliver</vt:lpstr>
      <vt:lpstr>Arial</vt:lpstr>
      <vt:lpstr>Calibri</vt:lpstr>
      <vt:lpstr>Calibri Light</vt:lpstr>
      <vt:lpstr>Office Theme</vt:lpstr>
      <vt:lpstr>Tutorial on Prompt Engineering and Metadata</vt:lpstr>
      <vt:lpstr>ML/NLP and Metadata</vt:lpstr>
      <vt:lpstr>Text classification is a common NLP task for creating metadata that need to be inferred from textual documents</vt:lpstr>
      <vt:lpstr>Part I – the evolving NLP methodology</vt:lpstr>
      <vt:lpstr>The evolving NLP methodology</vt:lpstr>
      <vt:lpstr>Fully-supervised learning</vt:lpstr>
      <vt:lpstr>From feature engineering to architecture engineering</vt:lpstr>
      <vt:lpstr>Two ”Sea Changes”</vt:lpstr>
      <vt:lpstr>Hello Transformers</vt:lpstr>
      <vt:lpstr>Transformer</vt:lpstr>
      <vt:lpstr>Attention mechanism</vt:lpstr>
      <vt:lpstr>Transfer learning in NLP</vt:lpstr>
      <vt:lpstr>PowerPoint Presentation</vt:lpstr>
      <vt:lpstr>Transformers</vt:lpstr>
      <vt:lpstr>Fine-tune transformers</vt:lpstr>
      <vt:lpstr>Sentence-BERT</vt:lpstr>
      <vt:lpstr>Training task – Semantic Textual Similarity</vt:lpstr>
      <vt:lpstr>Sentence-BERT</vt:lpstr>
      <vt:lpstr>“Second sea change”</vt:lpstr>
      <vt:lpstr>Are transformers the only way to get this amazing performance?</vt:lpstr>
      <vt:lpstr>Topic Modeling of Arxiv Papers on LMs</vt:lpstr>
      <vt:lpstr>Discussion</vt:lpstr>
      <vt:lpstr>Part II – Prompt Engineering Strategies</vt:lpstr>
      <vt:lpstr>PowerPoint Presentation</vt:lpstr>
      <vt:lpstr>Prompt engineering strategies for text classification</vt:lpstr>
      <vt:lpstr>Zero-shot classification with filled mask</vt:lpstr>
      <vt:lpstr>Models for fill-mask</vt:lpstr>
      <vt:lpstr>Filled-mask for topic classification</vt:lpstr>
      <vt:lpstr>A challenging task</vt:lpstr>
      <vt:lpstr>Adapt a model that has been trained on a task closer to classification: natural language inference (NLI)</vt:lpstr>
      <vt:lpstr>We can hijack a model trained on the MNLI dataset to build a zero-shot classifier</vt:lpstr>
      <vt:lpstr>Zero-shot text classification</vt:lpstr>
      <vt:lpstr>Text classification task modeled as an entailment task</vt:lpstr>
      <vt:lpstr>PowerPoint Presentation</vt:lpstr>
      <vt:lpstr>Huggingface zero shot classification pipeline</vt:lpstr>
      <vt:lpstr>Change hypothesis_template</vt:lpstr>
      <vt:lpstr>Discussion</vt:lpstr>
      <vt:lpstr>Prompt engineering with ChatGPT</vt:lpstr>
      <vt:lpstr>Case study - Use chatGPT to identify “Critique” Citations?</vt:lpstr>
      <vt:lpstr>Manual Prompt #1 Question-answer style prompt</vt:lpstr>
      <vt:lpstr>Manual Prompt #2 Instruction-style prompt</vt:lpstr>
      <vt:lpstr>Add persona-style system message</vt:lpstr>
      <vt:lpstr>Add more context</vt:lpstr>
      <vt:lpstr>Adding FAQs as context</vt:lpstr>
      <vt:lpstr>Chain-of-thought (CoT) </vt:lpstr>
      <vt:lpstr>Add Chain-of-Thought</vt:lpstr>
      <vt:lpstr>Ask GPT-4 how it defines Critique citations</vt:lpstr>
      <vt:lpstr>Use GPT-4 definition as prompt</vt:lpstr>
      <vt:lpstr>Adapt GPT4 definition</vt:lpstr>
      <vt:lpstr>Prompt performance comparison</vt:lpstr>
      <vt:lpstr>Prompt performance comparison  same prompts tested one week ago</vt:lpstr>
      <vt:lpstr>Few-shot learning (Brown et al., 2020)</vt:lpstr>
      <vt:lpstr>Strategies for selecting few-shot examples</vt:lpstr>
      <vt:lpstr>Discussion</vt:lpstr>
      <vt:lpstr>Part III Prompt Engineering – Science or Alchemy?</vt:lpstr>
      <vt:lpstr>Systematic evaluation of prompt-engineering strategies</vt:lpstr>
      <vt:lpstr>Case study - How does ChatGPT understand causal language in science findings? </vt:lpstr>
      <vt:lpstr>Prompt engineering</vt:lpstr>
      <vt:lpstr>Prompt engineering</vt:lpstr>
      <vt:lpstr>Results</vt:lpstr>
      <vt:lpstr>Results</vt:lpstr>
      <vt:lpstr>Results</vt:lpstr>
      <vt:lpstr>Results</vt:lpstr>
      <vt:lpstr>ChatGPT for genre classification</vt:lpstr>
      <vt:lpstr>ChatGPT for genre classification</vt:lpstr>
      <vt:lpstr>ChatGPT evaluation on multiple NLP tasks</vt:lpstr>
      <vt:lpstr>Jack of all trades, master of none?</vt:lpstr>
      <vt:lpstr>Chain-of-Thought</vt:lpstr>
      <vt:lpstr>Empirical studies on few-shot prompts</vt:lpstr>
      <vt:lpstr>What Causes Instability in Few-shot Prompts?</vt:lpstr>
      <vt:lpstr>Majority Label Bias</vt:lpstr>
      <vt:lpstr>Recency Bias</vt:lpstr>
      <vt:lpstr>Common Token Bias</vt:lpstr>
      <vt:lpstr>Order of few-shot examples affects prompt performance</vt:lpstr>
      <vt:lpstr>Summary of Empirical Evaluation of Prompt Strategies</vt:lpstr>
      <vt:lpstr>Alternative strategy - use ChatGPT to generate synthetic data instead?</vt:lpstr>
      <vt:lpstr>Biomedical text mining</vt:lpstr>
      <vt:lpstr>Benchmarking LLM on Biomedical NER and RE tasks – direct use of ChatGPT with zero-shot </vt:lpstr>
      <vt:lpstr>Zero-shot ChatGPT did not beat SOTA models particularly trained for NER and RE tasks</vt:lpstr>
      <vt:lpstr>New approach - use ChatGPT to generate synthetic data and then train local models</vt:lpstr>
      <vt:lpstr>Workflow</vt:lpstr>
      <vt:lpstr>NER performance:  zero-shot chatGPT &lt;&lt; fine-tuned on synthetic data &lt; fine-tuned on original data</vt:lpstr>
      <vt:lpstr>RE performance:  zero-shot chatGPT &lt; fine-tuned on synthetic data &lt; fine-tuned on original data</vt:lpstr>
      <vt:lpstr>Can LLMs reason?</vt:lpstr>
      <vt:lpstr>Knowledge Retrieval</vt:lpstr>
      <vt:lpstr>Knowledge Classification</vt:lpstr>
      <vt:lpstr>Knowledge Comparison</vt:lpstr>
      <vt:lpstr>Inverse Search</vt:lpstr>
      <vt:lpstr>ChatGPT for knowledge graph engineering</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Transformers: BERT</dc:title>
  <dc:creator>Bei Yu</dc:creator>
  <cp:lastModifiedBy>Bei Yu</cp:lastModifiedBy>
  <cp:revision>181</cp:revision>
  <dcterms:created xsi:type="dcterms:W3CDTF">2022-10-18T19:46:38Z</dcterms:created>
  <dcterms:modified xsi:type="dcterms:W3CDTF">2023-11-08T02:26:27Z</dcterms:modified>
</cp:coreProperties>
</file>